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17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54"/>
    <p:restoredTop sz="94723"/>
  </p:normalViewPr>
  <p:slideViewPr>
    <p:cSldViewPr snapToGrid="0" snapToObjects="1">
      <p:cViewPr>
        <p:scale>
          <a:sx n="100" d="100"/>
          <a:sy n="100" d="100"/>
        </p:scale>
        <p:origin x="1440" y="7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E2464-3DF2-6341-B8B2-E43FF63D08EF}" type="datetimeFigureOut">
              <a:rPr lang="en-US" smtClean="0"/>
              <a:t>2/23/21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1CF2F-BECB-D34B-988F-74F129BADD28}" type="slidenum">
              <a:rPr lang="en-US" smtClean="0"/>
              <a:t>‹#›</a:t>
            </a:fld>
            <a:endParaRPr lang="en-US"/>
          </a:p>
        </p:txBody>
      </p:sp>
    </p:spTree>
    <p:extLst>
      <p:ext uri="{BB962C8B-B14F-4D97-AF65-F5344CB8AC3E}">
        <p14:creationId xmlns:p14="http://schemas.microsoft.com/office/powerpoint/2010/main" val="138486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F1CF2F-BECB-D34B-988F-74F129BADD28}" type="slidenum">
              <a:rPr lang="en-US" smtClean="0"/>
              <a:t>1</a:t>
            </a:fld>
            <a:endParaRPr lang="en-US"/>
          </a:p>
        </p:txBody>
      </p:sp>
    </p:spTree>
    <p:extLst>
      <p:ext uri="{BB962C8B-B14F-4D97-AF65-F5344CB8AC3E}">
        <p14:creationId xmlns:p14="http://schemas.microsoft.com/office/powerpoint/2010/main" val="267656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2F818-E3D9-F34A-A6EC-82072C61AA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48E8AD-C9E8-BF47-8711-722817EF00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548B5D-812E-9044-8C00-58B0B791115F}"/>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5" name="Footer Placeholder 4">
            <a:extLst>
              <a:ext uri="{FF2B5EF4-FFF2-40B4-BE49-F238E27FC236}">
                <a16:creationId xmlns:a16="http://schemas.microsoft.com/office/drawing/2014/main" id="{4CA23EA4-3BD6-A74F-91E6-BE876803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C534E2-1C28-9C4B-AF45-25181A69BF32}"/>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00985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0FDAE-D4AD-9C4C-9E2A-5BE7F64DDE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7D1B02-E930-BC40-A8CA-3A2CC7B7D5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DD700-35D9-A942-8C1E-F795CC4263F9}"/>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5" name="Footer Placeholder 4">
            <a:extLst>
              <a:ext uri="{FF2B5EF4-FFF2-40B4-BE49-F238E27FC236}">
                <a16:creationId xmlns:a16="http://schemas.microsoft.com/office/drawing/2014/main" id="{D49091A2-2274-114B-9916-0B63FC682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10A7F-4BD0-AA4C-BF7C-ED29B6115968}"/>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535546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0284C4-3D8B-B24E-935C-55BE916BB2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C61851-CF56-0E46-9717-4AD2AC565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9FEFE-8C52-0B47-B3EC-FAD3B0D7C30E}"/>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5" name="Footer Placeholder 4">
            <a:extLst>
              <a:ext uri="{FF2B5EF4-FFF2-40B4-BE49-F238E27FC236}">
                <a16:creationId xmlns:a16="http://schemas.microsoft.com/office/drawing/2014/main" id="{04A0F905-A1C0-BC46-BA0A-1E7719D41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DBEAE-FF45-B649-A74A-F0F2C8D4CD49}"/>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68108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7621-0987-9B44-BD42-4913C7641B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6F0948-4098-F84C-B8FA-979DDF04F8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E3970-BFED-9F49-9520-A01516B9509A}"/>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5" name="Footer Placeholder 4">
            <a:extLst>
              <a:ext uri="{FF2B5EF4-FFF2-40B4-BE49-F238E27FC236}">
                <a16:creationId xmlns:a16="http://schemas.microsoft.com/office/drawing/2014/main" id="{5315CC6F-F4DB-7145-B2D7-4056842DC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BBF50-434F-C84B-8F27-CCA75F03C80E}"/>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93206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9926-65DD-8945-BC47-CF890959DD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381C14-42AB-E04B-9D3D-384DB2BE11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3EFE9C-7488-4549-B9AA-F064E3FFD674}"/>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5" name="Footer Placeholder 4">
            <a:extLst>
              <a:ext uri="{FF2B5EF4-FFF2-40B4-BE49-F238E27FC236}">
                <a16:creationId xmlns:a16="http://schemas.microsoft.com/office/drawing/2014/main" id="{FDC27625-BE50-814A-A243-D45BC4878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B7797-96CA-2A45-BDC4-7C873AAC4001}"/>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274553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36C1-90FB-6E4E-AEE1-B8F1078E3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505370-ACFF-DF4C-9C98-311406CD0B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F073DE-8F71-264F-9BB5-E48236FC70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16CF82-6A73-1243-AB5B-8198727E8104}"/>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6" name="Footer Placeholder 5">
            <a:extLst>
              <a:ext uri="{FF2B5EF4-FFF2-40B4-BE49-F238E27FC236}">
                <a16:creationId xmlns:a16="http://schemas.microsoft.com/office/drawing/2014/main" id="{D7597972-94CA-1341-B025-31E50FD3E6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F0A7CF-5753-C743-9EBF-B5493E1E90F3}"/>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223319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91B5-BEA7-2B40-BE3F-74350C816D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7D5CEF-2A9E-0048-8AAC-A3E3B3CA5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3D7107-0160-2945-B1FB-890625F0B8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1C2E2E-9687-2648-9E1F-22738E984A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433FCF-F397-234D-81BD-25E018EE7F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3C39B8-122D-2D4A-8CE5-0A65BB80056D}"/>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8" name="Footer Placeholder 7">
            <a:extLst>
              <a:ext uri="{FF2B5EF4-FFF2-40B4-BE49-F238E27FC236}">
                <a16:creationId xmlns:a16="http://schemas.microsoft.com/office/drawing/2014/main" id="{A1B86156-2CFA-6D49-8C7C-A7F05E7EEC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6DEF4E-F7AB-554A-AE58-DF49FB4950F9}"/>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896296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58A8C-03F1-C94C-9619-3868D94C0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113D53-71BE-2F43-B08A-AFE49AF5B3C9}"/>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4" name="Footer Placeholder 3">
            <a:extLst>
              <a:ext uri="{FF2B5EF4-FFF2-40B4-BE49-F238E27FC236}">
                <a16:creationId xmlns:a16="http://schemas.microsoft.com/office/drawing/2014/main" id="{182C6739-27B5-634B-A3FD-3A71490E90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6E7578-0464-4F41-A775-42FF96E3A91C}"/>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84017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C7114A-696A-F24B-84ED-2CF649430B97}"/>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3" name="Footer Placeholder 2">
            <a:extLst>
              <a:ext uri="{FF2B5EF4-FFF2-40B4-BE49-F238E27FC236}">
                <a16:creationId xmlns:a16="http://schemas.microsoft.com/office/drawing/2014/main" id="{A82E7B5F-1057-BD44-AE74-F4D6B403B6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6ADBE7-8769-3B40-B6D0-776C40D7A53F}"/>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254630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8702D-2C1B-034F-A003-66ABA888C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676010-F815-EB4C-AF4A-8E92702ED9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8B941B-3BFB-AD48-8FEB-E202EB5C2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47FF66-B1A3-2D47-B484-27BB9BE91F38}"/>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6" name="Footer Placeholder 5">
            <a:extLst>
              <a:ext uri="{FF2B5EF4-FFF2-40B4-BE49-F238E27FC236}">
                <a16:creationId xmlns:a16="http://schemas.microsoft.com/office/drawing/2014/main" id="{E1D3F281-58EB-824B-9ABB-5C4BA7A587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F76C4A-F936-394B-8FBE-A83930D699E1}"/>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1681859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58EEA-07DD-9346-94B3-713995D78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623407-EC33-DB4C-A170-62667F6C8F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EC2358-4FDD-8B41-A4E5-51ED9E0427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F2F3A-1C8B-A04F-BF44-DF62407F0FF1}"/>
              </a:ext>
            </a:extLst>
          </p:cNvPr>
          <p:cNvSpPr>
            <a:spLocks noGrp="1"/>
          </p:cNvSpPr>
          <p:nvPr>
            <p:ph type="dt" sz="half" idx="10"/>
          </p:nvPr>
        </p:nvSpPr>
        <p:spPr/>
        <p:txBody>
          <a:bodyPr/>
          <a:lstStyle/>
          <a:p>
            <a:fld id="{4B5AED33-4153-074E-9584-6D4AE8EDAE7F}" type="datetimeFigureOut">
              <a:rPr lang="en-US" smtClean="0"/>
              <a:t>2/23/21</a:t>
            </a:fld>
            <a:endParaRPr lang="en-US"/>
          </a:p>
        </p:txBody>
      </p:sp>
      <p:sp>
        <p:nvSpPr>
          <p:cNvPr id="6" name="Footer Placeholder 5">
            <a:extLst>
              <a:ext uri="{FF2B5EF4-FFF2-40B4-BE49-F238E27FC236}">
                <a16:creationId xmlns:a16="http://schemas.microsoft.com/office/drawing/2014/main" id="{AA8E80BE-B5D9-B94F-B7A9-452EF2FE09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2F22B0-9345-A040-B878-4E44647178ED}"/>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1667672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9DC56C-9987-F046-9BFA-A177924EC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B34588-E537-7A4B-9C00-439539A668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43F-1EFC-0C42-B3D1-DFA776F176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AED33-4153-074E-9584-6D4AE8EDAE7F}" type="datetimeFigureOut">
              <a:rPr lang="en-US" smtClean="0"/>
              <a:t>2/23/21</a:t>
            </a:fld>
            <a:endParaRPr lang="en-US"/>
          </a:p>
        </p:txBody>
      </p:sp>
      <p:sp>
        <p:nvSpPr>
          <p:cNvPr id="5" name="Footer Placeholder 4">
            <a:extLst>
              <a:ext uri="{FF2B5EF4-FFF2-40B4-BE49-F238E27FC236}">
                <a16:creationId xmlns:a16="http://schemas.microsoft.com/office/drawing/2014/main" id="{38897F6B-9AE6-8545-A7A0-408C958988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EAD7CB-1DEA-564B-AA92-A3C676079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3B533-D93D-F341-9466-CE735E2EF851}" type="slidenum">
              <a:rPr lang="en-US" smtClean="0"/>
              <a:t>‹#›</a:t>
            </a:fld>
            <a:endParaRPr lang="en-US"/>
          </a:p>
        </p:txBody>
      </p:sp>
    </p:spTree>
    <p:extLst>
      <p:ext uri="{BB962C8B-B14F-4D97-AF65-F5344CB8AC3E}">
        <p14:creationId xmlns:p14="http://schemas.microsoft.com/office/powerpoint/2010/main" val="3659484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D7865B-A0B6-B640-8B2F-013F8BAE1A20}"/>
              </a:ext>
            </a:extLst>
          </p:cNvPr>
          <p:cNvSpPr txBox="1"/>
          <p:nvPr/>
        </p:nvSpPr>
        <p:spPr>
          <a:xfrm>
            <a:off x="482459" y="318516"/>
            <a:ext cx="8175579" cy="523220"/>
          </a:xfrm>
          <a:prstGeom prst="rect">
            <a:avLst/>
          </a:prstGeom>
          <a:solidFill>
            <a:schemeClr val="tx1">
              <a:alpha val="68000"/>
            </a:schemeClr>
          </a:solidFill>
          <a:ln>
            <a:noFill/>
          </a:ln>
        </p:spPr>
        <p:txBody>
          <a:bodyPr wrap="square" rtlCol="0">
            <a:spAutoFit/>
          </a:bodyPr>
          <a:lstStyle/>
          <a:p>
            <a:r>
              <a:rPr lang="en-US" sz="2800" dirty="0">
                <a:solidFill>
                  <a:schemeClr val="bg1"/>
                </a:solidFill>
              </a:rPr>
              <a:t>How Adding </a:t>
            </a:r>
            <a:r>
              <a:rPr lang="en-US" sz="2800" dirty="0">
                <a:solidFill>
                  <a:srgbClr val="C00000"/>
                </a:solidFill>
              </a:rPr>
              <a:t>C</a:t>
            </a:r>
            <a:r>
              <a:rPr lang="en-US" sz="2800" dirty="0">
                <a:solidFill>
                  <a:srgbClr val="FF0000"/>
                </a:solidFill>
              </a:rPr>
              <a:t>o</a:t>
            </a:r>
            <a:r>
              <a:rPr lang="en-US" sz="2800" dirty="0">
                <a:solidFill>
                  <a:srgbClr val="FFC000"/>
                </a:solidFill>
              </a:rPr>
              <a:t>l</a:t>
            </a:r>
            <a:r>
              <a:rPr lang="en-US" sz="2800" dirty="0">
                <a:solidFill>
                  <a:srgbClr val="00B050"/>
                </a:solidFill>
              </a:rPr>
              <a:t>o</a:t>
            </a:r>
            <a:r>
              <a:rPr lang="en-US" sz="2800" dirty="0">
                <a:solidFill>
                  <a:srgbClr val="0070C0"/>
                </a:solidFill>
              </a:rPr>
              <a:t>r</a:t>
            </a:r>
            <a:r>
              <a:rPr lang="en-US" sz="2800" dirty="0">
                <a:solidFill>
                  <a:schemeClr val="bg1"/>
                </a:solidFill>
              </a:rPr>
              <a:t> to Kepler Data Unlocks New Science</a:t>
            </a:r>
            <a:endParaRPr lang="en-US" sz="2800" b="1" dirty="0">
              <a:solidFill>
                <a:schemeClr val="bg1"/>
              </a:solidFill>
              <a:latin typeface="Helvetica Light" panose="020B0403020202020204" pitchFamily="34" charset="0"/>
            </a:endParaRPr>
          </a:p>
        </p:txBody>
      </p:sp>
      <p:pic>
        <p:nvPicPr>
          <p:cNvPr id="1026" name="Picture 2">
            <a:extLst>
              <a:ext uri="{FF2B5EF4-FFF2-40B4-BE49-F238E27FC236}">
                <a16:creationId xmlns:a16="http://schemas.microsoft.com/office/drawing/2014/main" id="{8C772406-F758-8B4E-8C06-CD1E198711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2394" y="1289953"/>
            <a:ext cx="4478866" cy="36576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EB7A078-1603-8745-B047-26EB7629F976}"/>
              </a:ext>
            </a:extLst>
          </p:cNvPr>
          <p:cNvSpPr txBox="1"/>
          <p:nvPr/>
        </p:nvSpPr>
        <p:spPr>
          <a:xfrm>
            <a:off x="7142394" y="4991129"/>
            <a:ext cx="4478866" cy="1384995"/>
          </a:xfrm>
          <a:prstGeom prst="rect">
            <a:avLst/>
          </a:prstGeom>
          <a:solidFill>
            <a:schemeClr val="tx1">
              <a:lumMod val="95000"/>
              <a:lumOff val="5000"/>
              <a:alpha val="76000"/>
            </a:schemeClr>
          </a:solidFill>
        </p:spPr>
        <p:txBody>
          <a:bodyPr wrap="square" rtlCol="0">
            <a:spAutoFit/>
          </a:bodyPr>
          <a:lstStyle/>
          <a:p>
            <a:r>
              <a:rPr lang="en-US" sz="1400" i="1" dirty="0">
                <a:solidFill>
                  <a:srgbClr val="0070C0"/>
                </a:solidFill>
                <a:latin typeface="Helvetica" pitchFamily="2" charset="0"/>
              </a:rPr>
              <a:t>Color light curves of eclipsing binaries derived from Kepler data.  These light curves show the wavelength dependence of the eclipsing binary phase curve, eclipse depth, and limb darkening – providing previously unavailable details about the temperatures and atmospheres of these stars</a:t>
            </a:r>
            <a:r>
              <a:rPr lang="en-US" sz="1400" dirty="0">
                <a:solidFill>
                  <a:srgbClr val="0070C0"/>
                </a:solidFill>
                <a:latin typeface="Helvetica" pitchFamily="2" charset="0"/>
              </a:rPr>
              <a:t>.</a:t>
            </a:r>
          </a:p>
        </p:txBody>
      </p:sp>
      <p:sp>
        <p:nvSpPr>
          <p:cNvPr id="8" name="TextBox 7">
            <a:extLst>
              <a:ext uri="{FF2B5EF4-FFF2-40B4-BE49-F238E27FC236}">
                <a16:creationId xmlns:a16="http://schemas.microsoft.com/office/drawing/2014/main" id="{C457ABCF-2714-5E42-B876-EB3045FD7898}"/>
              </a:ext>
            </a:extLst>
          </p:cNvPr>
          <p:cNvSpPr txBox="1"/>
          <p:nvPr/>
        </p:nvSpPr>
        <p:spPr>
          <a:xfrm>
            <a:off x="482459" y="1302393"/>
            <a:ext cx="6215865" cy="5262979"/>
          </a:xfrm>
          <a:prstGeom prst="rect">
            <a:avLst/>
          </a:prstGeom>
          <a:solidFill>
            <a:schemeClr val="tx1">
              <a:lumMod val="95000"/>
              <a:lumOff val="5000"/>
              <a:alpha val="76000"/>
            </a:schemeClr>
          </a:solidFill>
        </p:spPr>
        <p:txBody>
          <a:bodyPr wrap="square" rtlCol="0">
            <a:spAutoFit/>
          </a:bodyPr>
          <a:lstStyle/>
          <a:p>
            <a:r>
              <a:rPr lang="en-US" sz="1500" b="1" dirty="0">
                <a:solidFill>
                  <a:srgbClr val="00B0F0"/>
                </a:solidFill>
                <a:latin typeface="Helvetica Light" panose="020B0403020202020204" pitchFamily="34" charset="0"/>
              </a:rPr>
              <a:t>What is the science question? </a:t>
            </a:r>
            <a:r>
              <a:rPr lang="en-US" sz="1500" dirty="0">
                <a:solidFill>
                  <a:schemeClr val="bg1"/>
                </a:solidFill>
                <a:latin typeface="Helvetica Light" panose="020B0403020202020204" pitchFamily="34" charset="0"/>
              </a:rPr>
              <a:t>NASA’s Kepler mission has revolutionized the fields of exoplanets and stellar astrophysics. However, Kepler was limited to a single bandpass, with just one averaged wavelength of light – obtaining a ”black and white” picture of the night sky. </a:t>
            </a:r>
          </a:p>
          <a:p>
            <a:endParaRPr lang="en-US" sz="1500" dirty="0">
              <a:solidFill>
                <a:schemeClr val="bg1"/>
              </a:solidFill>
              <a:highlight>
                <a:srgbClr val="C0C0C0"/>
              </a:highlight>
              <a:latin typeface="Helvetica Light" panose="020B0403020202020204" pitchFamily="34" charset="0"/>
            </a:endParaRPr>
          </a:p>
          <a:p>
            <a:r>
              <a:rPr lang="en-US" sz="1500" b="1" dirty="0">
                <a:solidFill>
                  <a:srgbClr val="00B0F0"/>
                </a:solidFill>
                <a:latin typeface="Helvetica Light" panose="020B0403020202020204" pitchFamily="34" charset="0"/>
              </a:rPr>
              <a:t>What were your findings? </a:t>
            </a:r>
            <a:r>
              <a:rPr lang="en-US" sz="1500" dirty="0">
                <a:solidFill>
                  <a:schemeClr val="bg1"/>
                </a:solidFill>
                <a:latin typeface="Helvetica Light" panose="020B0403020202020204" pitchFamily="34" charset="0"/>
              </a:rPr>
              <a:t>Using modern data analysis methods and capitalizing on small imperfections in the optical system of the telescope, we have been able to show that it is possible to “colorize” Kepler data, and obtain true color information from this monochromatic data. Access to this color information </a:t>
            </a:r>
            <a:r>
              <a:rPr lang="en-US" sz="1500" i="1" dirty="0">
                <a:solidFill>
                  <a:schemeClr val="bg1"/>
                </a:solidFill>
                <a:latin typeface="Helvetica Light" panose="020B0403020202020204" pitchFamily="34" charset="0"/>
              </a:rPr>
              <a:t>can unlock new science.</a:t>
            </a:r>
          </a:p>
          <a:p>
            <a:endParaRPr lang="en-US" sz="1500" dirty="0">
              <a:solidFill>
                <a:schemeClr val="bg1"/>
              </a:solidFill>
              <a:highlight>
                <a:srgbClr val="C0C0C0"/>
              </a:highlight>
              <a:latin typeface="Helvetica Light" panose="020B0403020202020204" pitchFamily="34" charset="0"/>
            </a:endParaRPr>
          </a:p>
          <a:p>
            <a:r>
              <a:rPr lang="en-US" sz="1500" b="1" dirty="0">
                <a:solidFill>
                  <a:srgbClr val="00B0F0"/>
                </a:solidFill>
                <a:latin typeface="Helvetica Light" panose="020B0403020202020204" pitchFamily="34" charset="0"/>
              </a:rPr>
              <a:t>Why does this matter? </a:t>
            </a:r>
            <a:r>
              <a:rPr lang="en-US" sz="1500" dirty="0">
                <a:solidFill>
                  <a:schemeClr val="bg1"/>
                </a:solidFill>
                <a:latin typeface="Helvetica Light" panose="020B0403020202020204" pitchFamily="34" charset="0"/>
              </a:rPr>
              <a:t>The Kepler data is nearly a decade old, but by revisiting it with state-of-the-art analysis techniques and an understanding of the optics and detector, we’ve demonstrated it’s possible to recover color information from a telescope originally designed to be monochromatic. We can use the technique to better understand stellar flares and tell the difference between stellar binaries and planets. In the future, we anticipate this technique could be applied to data from NASA’s TESS mission. </a:t>
            </a:r>
            <a:r>
              <a:rPr lang="en-US" sz="1500" dirty="0">
                <a:solidFill>
                  <a:schemeClr val="bg1"/>
                </a:solidFill>
                <a:highlight>
                  <a:srgbClr val="C0C0C0"/>
                </a:highlight>
                <a:latin typeface="Helvetica Light" panose="020B0403020202020204" pitchFamily="34" charset="0"/>
              </a:rPr>
              <a:t> </a:t>
            </a:r>
          </a:p>
          <a:p>
            <a:endParaRPr lang="en-US" sz="1600" dirty="0">
              <a:solidFill>
                <a:schemeClr val="bg1"/>
              </a:solidFill>
              <a:latin typeface="Helvetica Light" panose="020B0403020202020204" pitchFamily="34" charset="0"/>
            </a:endParaRPr>
          </a:p>
          <a:p>
            <a:r>
              <a:rPr lang="en-US" sz="1000" dirty="0">
                <a:solidFill>
                  <a:schemeClr val="bg1"/>
                </a:solidFill>
                <a:latin typeface="Helvetica" pitchFamily="2" charset="0"/>
              </a:rPr>
              <a:t>C. Hedges, R. Luger, J. Dotson, D. Foreman-Mackey, and G. Barentsen, “Multiwavelength Photometry Derived from Monochromatic Kepler Data”, Astronomical Journal, 161, 95, (2021).</a:t>
            </a:r>
          </a:p>
        </p:txBody>
      </p:sp>
      <p:pic>
        <p:nvPicPr>
          <p:cNvPr id="3" name="Picture 2">
            <a:extLst>
              <a:ext uri="{FF2B5EF4-FFF2-40B4-BE49-F238E27FC236}">
                <a16:creationId xmlns:a16="http://schemas.microsoft.com/office/drawing/2014/main" id="{FC7D6160-E842-F046-9143-B76FC8772792}"/>
              </a:ext>
            </a:extLst>
          </p:cNvPr>
          <p:cNvPicPr>
            <a:picLocks noChangeAspect="1"/>
          </p:cNvPicPr>
          <p:nvPr/>
        </p:nvPicPr>
        <p:blipFill>
          <a:blip r:embed="rId5"/>
          <a:stretch>
            <a:fillRect/>
          </a:stretch>
        </p:blipFill>
        <p:spPr>
          <a:xfrm>
            <a:off x="9560158" y="177226"/>
            <a:ext cx="2061102" cy="889528"/>
          </a:xfrm>
          <a:prstGeom prst="rect">
            <a:avLst/>
          </a:prstGeom>
        </p:spPr>
      </p:pic>
      <p:sp>
        <p:nvSpPr>
          <p:cNvPr id="2" name="TextBox 1">
            <a:extLst>
              <a:ext uri="{FF2B5EF4-FFF2-40B4-BE49-F238E27FC236}">
                <a16:creationId xmlns:a16="http://schemas.microsoft.com/office/drawing/2014/main" id="{2998BF7F-FD91-1D49-B62F-3A4D395D245B}"/>
              </a:ext>
            </a:extLst>
          </p:cNvPr>
          <p:cNvSpPr txBox="1"/>
          <p:nvPr/>
        </p:nvSpPr>
        <p:spPr>
          <a:xfrm>
            <a:off x="9263743" y="424543"/>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E1C77525-2D96-5249-BBCA-DC18AEC252EB}"/>
              </a:ext>
            </a:extLst>
          </p:cNvPr>
          <p:cNvSpPr txBox="1"/>
          <p:nvPr/>
        </p:nvSpPr>
        <p:spPr>
          <a:xfrm>
            <a:off x="8918369" y="344384"/>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388D7ED4-4A2E-7C4A-BD71-4EDE5AB7DB1B}"/>
              </a:ext>
            </a:extLst>
          </p:cNvPr>
          <p:cNvSpPr txBox="1"/>
          <p:nvPr/>
        </p:nvSpPr>
        <p:spPr>
          <a:xfrm>
            <a:off x="9203377" y="249382"/>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92BA7E51-B5CE-D743-A409-4343F5DD86F0}"/>
              </a:ext>
            </a:extLst>
          </p:cNvPr>
          <p:cNvSpPr txBox="1"/>
          <p:nvPr/>
        </p:nvSpPr>
        <p:spPr>
          <a:xfrm>
            <a:off x="12065330" y="1911927"/>
            <a:ext cx="184731" cy="369332"/>
          </a:xfrm>
          <a:prstGeom prst="rect">
            <a:avLst/>
          </a:prstGeom>
          <a:noFill/>
        </p:spPr>
        <p:txBody>
          <a:bodyPr wrap="none" rtlCol="0">
            <a:spAutoFit/>
          </a:bodyPr>
          <a:lstStyle/>
          <a:p>
            <a:endParaRPr lang="en-US" dirty="0"/>
          </a:p>
        </p:txBody>
      </p:sp>
      <p:sp>
        <p:nvSpPr>
          <p:cNvPr id="10" name="TextBox 9">
            <a:extLst>
              <a:ext uri="{FF2B5EF4-FFF2-40B4-BE49-F238E27FC236}">
                <a16:creationId xmlns:a16="http://schemas.microsoft.com/office/drawing/2014/main" id="{55920555-FDCC-5F4A-B549-C8532642B6F3}"/>
              </a:ext>
            </a:extLst>
          </p:cNvPr>
          <p:cNvSpPr txBox="1"/>
          <p:nvPr/>
        </p:nvSpPr>
        <p:spPr>
          <a:xfrm>
            <a:off x="11815948" y="1258784"/>
            <a:ext cx="184731" cy="369332"/>
          </a:xfrm>
          <a:prstGeom prst="rect">
            <a:avLst/>
          </a:prstGeom>
          <a:noFill/>
        </p:spPr>
        <p:txBody>
          <a:bodyPr wrap="none" rtlCol="0">
            <a:spAutoFit/>
          </a:bodyPr>
          <a:lstStyle/>
          <a:p>
            <a:endParaRPr lang="en-US" dirty="0"/>
          </a:p>
        </p:txBody>
      </p:sp>
      <p:cxnSp>
        <p:nvCxnSpPr>
          <p:cNvPr id="12" name="Straight Connector 11">
            <a:extLst>
              <a:ext uri="{FF2B5EF4-FFF2-40B4-BE49-F238E27FC236}">
                <a16:creationId xmlns:a16="http://schemas.microsoft.com/office/drawing/2014/main" id="{F983B216-94FF-DF4F-9B81-2D33C0E3FEA2}"/>
              </a:ext>
            </a:extLst>
          </p:cNvPr>
          <p:cNvCxnSpPr/>
          <p:nvPr/>
        </p:nvCxnSpPr>
        <p:spPr>
          <a:xfrm>
            <a:off x="63335" y="1174373"/>
            <a:ext cx="12065330" cy="0"/>
          </a:xfrm>
          <a:prstGeom prst="line">
            <a:avLst/>
          </a:prstGeom>
          <a:ln>
            <a:solidFill>
              <a:srgbClr val="0070C0"/>
            </a:solidFill>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695738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819EA105161447A50F0657B89EB09A" ma:contentTypeVersion="2" ma:contentTypeDescription="Create a new document." ma:contentTypeScope="" ma:versionID="33b68feadc01e7e919457186f2c5db24">
  <xsd:schema xmlns:xsd="http://www.w3.org/2001/XMLSchema" xmlns:xs="http://www.w3.org/2001/XMLSchema" xmlns:p="http://schemas.microsoft.com/office/2006/metadata/properties" xmlns:ns2="dc580985-2ac0-4b83-9782-36bcf4b44f14" targetNamespace="http://schemas.microsoft.com/office/2006/metadata/properties" ma:root="true" ma:fieldsID="b1f685cfed0a6cc7770abc0cbb282280" ns2:_="">
    <xsd:import namespace="dc580985-2ac0-4b83-9782-36bcf4b44f1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580985-2ac0-4b83-9782-36bcf4b44f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CCFB6D-2CC3-4606-8B01-119892B587C4}"/>
</file>

<file path=customXml/itemProps2.xml><?xml version="1.0" encoding="utf-8"?>
<ds:datastoreItem xmlns:ds="http://schemas.openxmlformats.org/officeDocument/2006/customXml" ds:itemID="{B0B7D233-758C-4C93-A14B-EEB635D2330D}"/>
</file>

<file path=customXml/itemProps3.xml><?xml version="1.0" encoding="utf-8"?>
<ds:datastoreItem xmlns:ds="http://schemas.openxmlformats.org/officeDocument/2006/customXml" ds:itemID="{05B8136A-04C6-4297-B2E6-FE8C1399FDB4}"/>
</file>

<file path=docProps/app.xml><?xml version="1.0" encoding="utf-8"?>
<Properties xmlns="http://schemas.openxmlformats.org/officeDocument/2006/extended-properties" xmlns:vt="http://schemas.openxmlformats.org/officeDocument/2006/docPropsVTypes">
  <TotalTime>315</TotalTime>
  <Words>291</Words>
  <Application>Microsoft Macintosh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Helvetica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Dotson, Jessie L. (ARC-SSA)</dc:creator>
  <cp:lastModifiedBy>Perlongo, Kassandra M. (ARC-SG)[Bay Area Environmental Research Institute]</cp:lastModifiedBy>
  <cp:revision>18</cp:revision>
  <dcterms:created xsi:type="dcterms:W3CDTF">2021-02-10T01:18:58Z</dcterms:created>
  <dcterms:modified xsi:type="dcterms:W3CDTF">2021-02-23T23:26:13Z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0x010100DE819EA105161447A50F0657B89EB09A</vt:lpwstr>
  </property>
</Properties>
</file>