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311" r:id="rId3"/>
    <p:sldId id="314" r:id="rId4"/>
    <p:sldId id="380" r:id="rId5"/>
    <p:sldId id="381" r:id="rId6"/>
    <p:sldId id="379" r:id="rId7"/>
    <p:sldId id="329" r:id="rId8"/>
    <p:sldId id="353" r:id="rId9"/>
    <p:sldId id="378" r:id="rId10"/>
    <p:sldId id="384" r:id="rId11"/>
    <p:sldId id="383" r:id="rId12"/>
    <p:sldId id="318" r:id="rId13"/>
    <p:sldId id="342" r:id="rId14"/>
    <p:sldId id="365" r:id="rId15"/>
    <p:sldId id="366" r:id="rId16"/>
    <p:sldId id="354" r:id="rId17"/>
    <p:sldId id="367" r:id="rId18"/>
    <p:sldId id="368" r:id="rId19"/>
    <p:sldId id="371" r:id="rId20"/>
    <p:sldId id="372" r:id="rId21"/>
    <p:sldId id="363" r:id="rId22"/>
    <p:sldId id="370" r:id="rId23"/>
    <p:sldId id="355" r:id="rId24"/>
    <p:sldId id="373" r:id="rId25"/>
    <p:sldId id="374" r:id="rId26"/>
    <p:sldId id="376" r:id="rId27"/>
    <p:sldId id="360" r:id="rId28"/>
    <p:sldId id="386" r:id="rId29"/>
    <p:sldId id="328" r:id="rId30"/>
    <p:sldId id="3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0B5F16"/>
    <a:srgbClr val="FF8000"/>
    <a:srgbClr val="934AE0"/>
    <a:srgbClr val="09FF00"/>
    <a:srgbClr val="890850"/>
    <a:srgbClr val="C35D5F"/>
    <a:srgbClr val="89FFC3"/>
    <a:srgbClr val="DDDD00"/>
    <a:srgbClr val="0066F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086" autoAdjust="0"/>
    <p:restoredTop sz="89247" autoAdjust="0"/>
  </p:normalViewPr>
  <p:slideViewPr>
    <p:cSldViewPr>
      <p:cViewPr varScale="1">
        <p:scale>
          <a:sx n="102" d="100"/>
          <a:sy n="102" d="100"/>
        </p:scale>
        <p:origin x="-1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B44719E2-C84A-F84C-8F5C-FE2ECC3CBC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49036F2-2088-3940-800C-B76900EC6B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39190-64ED-F74D-A24E-ECE43F78339F}" type="slidenum">
              <a:rPr lang="en-US"/>
              <a:pPr/>
              <a:t>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36F2-2088-3940-800C-B76900EC6B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39190-64ED-F74D-A24E-ECE43F78339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logo-parks-college.png"/>
          <p:cNvPicPr>
            <a:picLocks noChangeAspect="1"/>
          </p:cNvPicPr>
          <p:nvPr userDrawn="1"/>
        </p:nvPicPr>
        <p:blipFill>
          <a:blip r:embed="rId2"/>
          <a:srcRect l="-1143" t="-6667" r="-1714" b="-6667"/>
          <a:stretch>
            <a:fillRect/>
          </a:stretch>
        </p:blipFill>
        <p:spPr>
          <a:xfrm>
            <a:off x="2052918" y="5410200"/>
            <a:ext cx="5109882" cy="1447800"/>
          </a:xfrm>
          <a:prstGeom prst="rect">
            <a:avLst/>
          </a:prstGeom>
          <a:solidFill>
            <a:srgbClr val="3333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logo-parks-college.png"/>
          <p:cNvPicPr>
            <a:picLocks noChangeAspect="1"/>
          </p:cNvPicPr>
          <p:nvPr userDrawn="1"/>
        </p:nvPicPr>
        <p:blipFill>
          <a:blip r:embed="rId2"/>
          <a:srcRect l="-1143" t="-6667" r="-1714" b="-6667"/>
          <a:stretch>
            <a:fillRect/>
          </a:stretch>
        </p:blipFill>
        <p:spPr>
          <a:xfrm>
            <a:off x="2052918" y="5410200"/>
            <a:ext cx="5109882" cy="1447800"/>
          </a:xfrm>
          <a:prstGeom prst="rect">
            <a:avLst/>
          </a:prstGeom>
          <a:solidFill>
            <a:srgbClr val="3333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ChangeArrowheads="1"/>
          </p:cNvSpPr>
          <p:nvPr userDrawn="1"/>
        </p:nvSpPr>
        <p:spPr bwMode="auto">
          <a:xfrm>
            <a:off x="0" y="5562600"/>
            <a:ext cx="1371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751" name="Text Box 7"/>
          <p:cNvSpPr txBox="1">
            <a:spLocks noChangeArrowheads="1"/>
          </p:cNvSpPr>
          <p:nvPr userDrawn="1"/>
        </p:nvSpPr>
        <p:spPr bwMode="auto">
          <a:xfrm>
            <a:off x="8305800" y="6583363"/>
            <a:ext cx="895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latin typeface="Times New Roman" charset="0"/>
              </a:rPr>
              <a:t>Swartwout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 userDrawn="1"/>
        </p:nvSpPr>
        <p:spPr bwMode="auto">
          <a:xfrm>
            <a:off x="304800" y="6581001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i="1" dirty="0" smtClean="0">
                <a:latin typeface="Times New Roman" charset="0"/>
              </a:rPr>
              <a:t>NASA Community of Practice</a:t>
            </a:r>
            <a:r>
              <a:rPr lang="en-US" sz="1200" i="1" baseline="0" dirty="0" smtClean="0">
                <a:latin typeface="Times New Roman" charset="0"/>
              </a:rPr>
              <a:t> (2016-03-28)</a:t>
            </a:r>
            <a:endParaRPr lang="en-US" sz="1200" i="1" dirty="0">
              <a:latin typeface="Times New Roman" charset="0"/>
            </a:endParaRPr>
          </a:p>
        </p:txBody>
      </p:sp>
      <p:pic>
        <p:nvPicPr>
          <p:cNvPr id="9" name="Picture 8" descr="SLU_LogoWithYear_RGB.png"/>
          <p:cNvPicPr>
            <a:picLocks noChangeAspect="1"/>
          </p:cNvPicPr>
          <p:nvPr userDrawn="1"/>
        </p:nvPicPr>
        <p:blipFill>
          <a:blip r:embed="rId13"/>
          <a:srcRect l="24632" r="23390" b="42222"/>
          <a:stretch>
            <a:fillRect/>
          </a:stretch>
        </p:blipFill>
        <p:spPr>
          <a:xfrm>
            <a:off x="1" y="6362700"/>
            <a:ext cx="381000" cy="495300"/>
          </a:xfrm>
          <a:prstGeom prst="rect">
            <a:avLst/>
          </a:prstGeom>
        </p:spPr>
      </p:pic>
      <p:pic>
        <p:nvPicPr>
          <p:cNvPr id="10" name="Picture 9" descr="SSRL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800" y="1"/>
            <a:ext cx="838200" cy="779584"/>
          </a:xfrm>
          <a:prstGeom prst="rect">
            <a:avLst/>
          </a:prstGeom>
        </p:spPr>
      </p:pic>
      <p:sp>
        <p:nvSpPr>
          <p:cNvPr id="31752" name="Line 8"/>
          <p:cNvSpPr>
            <a:spLocks noChangeShapeType="1"/>
          </p:cNvSpPr>
          <p:nvPr userDrawn="1"/>
        </p:nv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ChangeArrowheads="1"/>
          </p:cNvSpPr>
          <p:nvPr userDrawn="1"/>
        </p:nvSpPr>
        <p:spPr bwMode="auto">
          <a:xfrm>
            <a:off x="0" y="5562600"/>
            <a:ext cx="1371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751" name="Text Box 7"/>
          <p:cNvSpPr txBox="1">
            <a:spLocks noChangeArrowheads="1"/>
          </p:cNvSpPr>
          <p:nvPr userDrawn="1"/>
        </p:nvSpPr>
        <p:spPr bwMode="auto">
          <a:xfrm>
            <a:off x="8305800" y="6583363"/>
            <a:ext cx="895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0000"/>
                </a:solidFill>
                <a:latin typeface="Times New Roman" charset="0"/>
              </a:rPr>
              <a:t>Swartwout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 userDrawn="1"/>
        </p:nvSpPr>
        <p:spPr bwMode="auto">
          <a:xfrm>
            <a:off x="304800" y="6581001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  <a:latin typeface="Times New Roman" charset="0"/>
              </a:rPr>
              <a:t>NASA Community of Practice (2016-03-28)</a:t>
            </a:r>
            <a:endParaRPr lang="en-US" sz="1200" i="1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9" name="Picture 8" descr="SLU_LogoWithYear_RGB.png"/>
          <p:cNvPicPr>
            <a:picLocks noChangeAspect="1"/>
          </p:cNvPicPr>
          <p:nvPr userDrawn="1"/>
        </p:nvPicPr>
        <p:blipFill>
          <a:blip r:embed="rId3"/>
          <a:srcRect l="24632" r="23390" b="42222"/>
          <a:stretch>
            <a:fillRect/>
          </a:stretch>
        </p:blipFill>
        <p:spPr>
          <a:xfrm>
            <a:off x="1" y="6362700"/>
            <a:ext cx="381000" cy="495300"/>
          </a:xfrm>
          <a:prstGeom prst="rect">
            <a:avLst/>
          </a:prstGeom>
        </p:spPr>
      </p:pic>
      <p:pic>
        <p:nvPicPr>
          <p:cNvPr id="10" name="Picture 9" descr="SSRL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05800" y="1"/>
            <a:ext cx="838200" cy="779584"/>
          </a:xfrm>
          <a:prstGeom prst="rect">
            <a:avLst/>
          </a:prstGeom>
        </p:spPr>
      </p:pic>
      <p:sp>
        <p:nvSpPr>
          <p:cNvPr id="31752" name="Line 8"/>
          <p:cNvSpPr>
            <a:spLocks noChangeShapeType="1"/>
          </p:cNvSpPr>
          <p:nvPr userDrawn="1"/>
        </p:nv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file://localhost/Users/mas/Documents/Conferences%20&amp;%20Papers/IEEE/second_japanLaunchProvide.png" TargetMode="External"/><Relationship Id="rId13" Type="http://schemas.openxmlformats.org/officeDocument/2006/relationships/image" Target="../media/image14.png"/><Relationship Id="rId14" Type="http://schemas.openxmlformats.org/officeDocument/2006/relationships/image" Target="file://localhost/Users/mas/Documents/Conferences%20&amp;%20Papers/IEEE/second_indiaLaunchProvide.png" TargetMode="External"/><Relationship Id="rId15" Type="http://schemas.openxmlformats.org/officeDocument/2006/relationships/image" Target="../media/image15.png"/><Relationship Id="rId16" Type="http://schemas.openxmlformats.org/officeDocument/2006/relationships/image" Target="file://localhost/Users/mas/Documents/Conferences%20&amp;%20Papers/IEEE/second_russiaLaunchProvide.png" TargetMode="External"/><Relationship Id="rId17" Type="http://schemas.openxmlformats.org/officeDocument/2006/relationships/image" Target="../media/image16.png"/><Relationship Id="rId18" Type="http://schemas.openxmlformats.org/officeDocument/2006/relationships/image" Target="file://localhost/Users/mas/Documents/Conferences%20&amp;%20Papers/IEEE/second_usLaunchProvide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file://localhost/Users/mas/Desktop/Screen%20Shot%202016-03-09%20at%2011.13.24%20PM.png" TargetMode="External"/><Relationship Id="rId5" Type="http://schemas.openxmlformats.org/officeDocument/2006/relationships/image" Target="../media/image10.png"/><Relationship Id="rId6" Type="http://schemas.openxmlformats.org/officeDocument/2006/relationships/image" Target="file://localhost/Users/mas/Documents/Conferences%20&amp;%20Papers/IEEE/second_buildnation.png" TargetMode="External"/><Relationship Id="rId7" Type="http://schemas.openxmlformats.org/officeDocument/2006/relationships/image" Target="../media/image11.png"/><Relationship Id="rId8" Type="http://schemas.openxmlformats.org/officeDocument/2006/relationships/image" Target="file://localhost/Users/mas/Documents/Conferences%20&amp;%20Papers/IEEE/second_launchnation_pie.png" TargetMode="External"/><Relationship Id="rId9" Type="http://schemas.openxmlformats.org/officeDocument/2006/relationships/image" Target="../media/image12.png"/><Relationship Id="rId10" Type="http://schemas.openxmlformats.org/officeDocument/2006/relationships/image" Target="file://localhost/Users/mas/Documents/Conferences%20&amp;%20Papers/IEEE/second_chinaLaunchProvide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file://localhost/Users/mas/Documents/Conferences%20&amp;%20Papers/IEEE/second_devTypeA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file://localhost/Users/mas/Documents/Conferences%20&amp;%20Papers/IEEE/second_devTypeB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file://localhost/Users/mas/Documents/Conferences%20&amp;%20Papers/IEEE/second_missionclass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s/Desktop/Screen%20Shot%202016-03-09%20at%2011.50.43%20PM.png" TargetMode="External"/><Relationship Id="rId4" Type="http://schemas.openxmlformats.org/officeDocument/2006/relationships/image" Target="../media/image21.png"/><Relationship Id="rId5" Type="http://schemas.openxmlformats.org/officeDocument/2006/relationships/image" Target="file://localhost/Users/mas/Documents/Conferences%20&amp;%20Papers/IEEE/second_missByTrad.png" TargetMode="External"/><Relationship Id="rId6" Type="http://schemas.openxmlformats.org/officeDocument/2006/relationships/image" Target="../media/image22.png"/><Relationship Id="rId7" Type="http://schemas.openxmlformats.org/officeDocument/2006/relationships/image" Target="file://localhost/Users/mas/Documents/Conferences%20&amp;%20Papers/IEEE/second_missBySS.png" TargetMode="External"/><Relationship Id="rId8" Type="http://schemas.openxmlformats.org/officeDocument/2006/relationships/image" Target="../media/image23.png"/><Relationship Id="rId9" Type="http://schemas.openxmlformats.org/officeDocument/2006/relationships/image" Target="file://localhost/Users/mas/Documents/Conferences%20&amp;%20Papers/IEEE/second_missByHob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file://localhost/Users/mas/Desktop/Screen%20Shot%202016-03-09%20at%2011.58.41%20PM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file://localhost/Users/mas/Desktop/Screen%20Shot%202016-03-09%20at%2011.58.51%20PM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file://localhost/Users/mas/Desktop/Screen%20Shot%202016-03-09%20at%2011.59.03%20PM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file://localhost/Users/mas/Documents/Conferences%20&amp;%20Papers/IEEE/second_missStatus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s/Documents/Conferences%20&amp;%20Papers/IEEE/second_successpie.png" TargetMode="External"/><Relationship Id="rId4" Type="http://schemas.openxmlformats.org/officeDocument/2006/relationships/image" Target="../media/image29.png"/><Relationship Id="rId5" Type="http://schemas.openxmlformats.org/officeDocument/2006/relationships/image" Target="file://localhost/Users/mas/Documents/Conferences%20&amp;%20Papers/IEEE/second_successpie_noLF.png" TargetMode="External"/><Relationship Id="rId6" Type="http://schemas.openxmlformats.org/officeDocument/2006/relationships/image" Target="../media/image30.png"/><Relationship Id="rId7" Type="http://schemas.openxmlformats.org/officeDocument/2006/relationships/image" Target="file://localhost/Users/mas/Documents/Conferences%20&amp;%20Papers/IEEE/second_successpie_trads.png" TargetMode="External"/><Relationship Id="rId8" Type="http://schemas.openxmlformats.org/officeDocument/2006/relationships/image" Target="../media/image31.png"/><Relationship Id="rId9" Type="http://schemas.openxmlformats.org/officeDocument/2006/relationships/image" Target="file://localhost/Users/mas/Documents/Conferences%20&amp;%20Papers/IEEE/second_successpie_hob.png" TargetMode="External"/><Relationship Id="rId10" Type="http://schemas.openxmlformats.org/officeDocument/2006/relationships/image" Target="../media/image32.png"/><Relationship Id="rId11" Type="http://schemas.openxmlformats.org/officeDocument/2006/relationships/image" Target="file://localhost/Users/mas/Documents/Conferences%20&amp;%20Papers/IEEE/second_successpie_smallsa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file://localhost/Users/mas/Documents/Conferences%20&amp;%20Papers/IEEE/second_count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Users/mas/Documents/Conferences%20&amp;%20Papers/IEEE/second_cubes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38150"/>
            <a:ext cx="8534400" cy="2533650"/>
          </a:xfrm>
        </p:spPr>
        <p:txBody>
          <a:bodyPr/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Mission Success in CubeSats:</a:t>
            </a:r>
            <a:br>
              <a:rPr lang="en-US" sz="4000" i="1" dirty="0" smtClean="0">
                <a:solidFill>
                  <a:schemeClr val="bg1"/>
                </a:solidFill>
              </a:rPr>
            </a:br>
            <a:r>
              <a:rPr lang="en-US" sz="4000" i="1" dirty="0" smtClean="0">
                <a:solidFill>
                  <a:schemeClr val="bg1"/>
                </a:solidFill>
              </a:rPr>
              <a:t>Improving the Data Collection</a:t>
            </a:r>
            <a:br>
              <a:rPr lang="en-US" sz="40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4000" b="0" i="1" dirty="0" smtClean="0">
                <a:solidFill>
                  <a:schemeClr val="bg1"/>
                </a:solidFill>
              </a:rPr>
              <a:t>Work to Date</a:t>
            </a:r>
            <a:endParaRPr lang="en-US" sz="4000" b="0" i="1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19812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Michael Swartwout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</a:rPr>
              <a:t>Parks College of Engineering, Aviation &amp; Technology</a:t>
            </a:r>
            <a:br>
              <a:rPr lang="en-US" sz="2000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</a:rPr>
              <a:t>Saint Louis University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Small Spacecraft Community of Practice: CubeSat Reliability</a:t>
            </a:r>
            <a:b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28 March 2016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38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</a:t>
            </a:r>
            <a:r>
              <a:rPr lang="en-US" dirty="0" smtClean="0"/>
              <a:t> This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Define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terms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CubeSat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Secondary spacecraft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Data collection: Progress to date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Data collected and sources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Holes in the data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Plan for filling in the holes</a:t>
            </a:r>
          </a:p>
          <a:p>
            <a:r>
              <a:rPr lang="en-US" b="1" dirty="0" smtClean="0"/>
              <a:t>Interim </a:t>
            </a:r>
            <a:r>
              <a:rPr lang="en-US" b="1" dirty="0" smtClean="0"/>
              <a:t>Analysis</a:t>
            </a:r>
            <a:endParaRPr lang="en-US" b="1" i="1" dirty="0" smtClean="0"/>
          </a:p>
          <a:p>
            <a:pPr lvl="1"/>
            <a:r>
              <a:rPr lang="en-US" dirty="0" smtClean="0"/>
              <a:t>Census trends (and caveat about forecasting)</a:t>
            </a:r>
          </a:p>
          <a:p>
            <a:pPr lvl="1"/>
            <a:r>
              <a:rPr lang="en-US" dirty="0" smtClean="0"/>
              <a:t>Helpful (?) categorizing of programs</a:t>
            </a:r>
          </a:p>
          <a:p>
            <a:pPr lvl="1"/>
            <a:r>
              <a:rPr lang="en-US" dirty="0" smtClean="0"/>
              <a:t>Working hypotheses on mission success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Who Flies (1): By </a:t>
            </a:r>
            <a:r>
              <a:rPr lang="en-US" sz="2800" dirty="0" smtClean="0"/>
              <a:t>Nation (all secondaries)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12113"/>
            <a:ext cx="2185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Launch Provider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712113"/>
            <a:ext cx="1044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Builder</a:t>
            </a:r>
            <a:endParaRPr lang="en-US" sz="2200" dirty="0"/>
          </a:p>
        </p:txBody>
      </p:sp>
      <p:pic>
        <p:nvPicPr>
          <p:cNvPr id="9" name="Screen Shot 2016-03-09 at 11.13.24 PM.png" descr="/Users/mas/Desktop/Screen Shot 2016-03-09 at 11.13.24 PM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922085" y="762000"/>
            <a:ext cx="2145714" cy="3886200"/>
          </a:xfrm>
          <a:prstGeom prst="rect">
            <a:avLst/>
          </a:prstGeom>
        </p:spPr>
      </p:pic>
      <p:pic>
        <p:nvPicPr>
          <p:cNvPr id="12" name="second_buildnation.png" descr="/Users/mas/Documents/Conferences &amp; Papers/IEEE/second_buildnation.png"/>
          <p:cNvPicPr>
            <a:picLocks noChangeAspect="1"/>
          </p:cNvPicPr>
          <p:nvPr/>
        </p:nvPicPr>
        <p:blipFill>
          <a:blip r:embed="rId5" r:link="rId6"/>
          <a:srcRect l="8000" t="10000" r="6000" b="6000"/>
          <a:stretch>
            <a:fillRect/>
          </a:stretch>
        </p:blipFill>
        <p:spPr>
          <a:xfrm>
            <a:off x="3657600" y="1143000"/>
            <a:ext cx="2362200" cy="2307265"/>
          </a:xfrm>
          <a:prstGeom prst="rect">
            <a:avLst/>
          </a:prstGeom>
        </p:spPr>
      </p:pic>
      <p:pic>
        <p:nvPicPr>
          <p:cNvPr id="13" name="second_launchnation_pie.png" descr="/Users/mas/Documents/Conferences &amp; Papers/IEEE/second_launchnation_pie.png"/>
          <p:cNvPicPr>
            <a:picLocks noChangeAspect="1"/>
          </p:cNvPicPr>
          <p:nvPr/>
        </p:nvPicPr>
        <p:blipFill>
          <a:blip r:embed="rId7" r:link="rId8"/>
          <a:srcRect l="4000" t="10000" r="12000" b="8000"/>
          <a:stretch>
            <a:fillRect/>
          </a:stretch>
        </p:blipFill>
        <p:spPr>
          <a:xfrm>
            <a:off x="381000" y="1143000"/>
            <a:ext cx="2286000" cy="2231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600200"/>
            <a:ext cx="63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</a:t>
            </a:r>
            <a:endParaRPr lang="en-US" dirty="0"/>
          </a:p>
        </p:txBody>
      </p:sp>
      <p:pic>
        <p:nvPicPr>
          <p:cNvPr id="15" name="second_chinaLaunchProvide.png" descr="/Users/mas/Documents/Conferences &amp; Papers/IEEE/second_chinaLaunchProvide.png"/>
          <p:cNvPicPr>
            <a:picLocks noChangeAspect="1"/>
          </p:cNvPicPr>
          <p:nvPr/>
        </p:nvPicPr>
        <p:blipFill>
          <a:blip r:embed="rId9" r:link="rId10"/>
          <a:srcRect l="6500" t="21500" r="38000" b="21500"/>
          <a:stretch>
            <a:fillRect/>
          </a:stretch>
        </p:blipFill>
        <p:spPr>
          <a:xfrm>
            <a:off x="7239000" y="4724400"/>
            <a:ext cx="1752600" cy="1799967"/>
          </a:xfrm>
          <a:prstGeom prst="rect">
            <a:avLst/>
          </a:prstGeom>
        </p:spPr>
      </p:pic>
      <p:pic>
        <p:nvPicPr>
          <p:cNvPr id="16" name="second_japanLaunchProvide.png" descr="/Users/mas/Documents/Conferences &amp; Papers/IEEE/second_japanLaunchProvide.png"/>
          <p:cNvPicPr>
            <a:picLocks noChangeAspect="1"/>
          </p:cNvPicPr>
          <p:nvPr/>
        </p:nvPicPr>
        <p:blipFill>
          <a:blip r:embed="rId11" r:link="rId12"/>
          <a:srcRect l="6500" t="21500" r="38000" b="21500"/>
          <a:stretch>
            <a:fillRect/>
          </a:stretch>
        </p:blipFill>
        <p:spPr>
          <a:xfrm>
            <a:off x="3352800" y="3581400"/>
            <a:ext cx="1780673" cy="1828800"/>
          </a:xfrm>
          <a:prstGeom prst="rect">
            <a:avLst/>
          </a:prstGeom>
        </p:spPr>
      </p:pic>
      <p:pic>
        <p:nvPicPr>
          <p:cNvPr id="17" name="second_indiaLaunchProvide.png" descr="/Users/mas/Documents/Conferences &amp; Papers/IEEE/second_indiaLaunchProvide.png"/>
          <p:cNvPicPr>
            <a:picLocks noChangeAspect="1"/>
          </p:cNvPicPr>
          <p:nvPr/>
        </p:nvPicPr>
        <p:blipFill>
          <a:blip r:embed="rId13" r:link="rId14"/>
          <a:srcRect l="6500" t="21500" r="38000" b="21500"/>
          <a:stretch>
            <a:fillRect/>
          </a:stretch>
        </p:blipFill>
        <p:spPr>
          <a:xfrm>
            <a:off x="4953000" y="5029200"/>
            <a:ext cx="1780673" cy="1828800"/>
          </a:xfrm>
          <a:prstGeom prst="rect">
            <a:avLst/>
          </a:prstGeom>
        </p:spPr>
      </p:pic>
      <p:pic>
        <p:nvPicPr>
          <p:cNvPr id="18" name="second_russiaLaunchProvide.png" descr="/Users/mas/Documents/Conferences &amp; Papers/IEEE/second_russiaLaunchProvide.png"/>
          <p:cNvPicPr>
            <a:picLocks noChangeAspect="1"/>
          </p:cNvPicPr>
          <p:nvPr/>
        </p:nvPicPr>
        <p:blipFill>
          <a:blip r:embed="rId15" r:link="rId16"/>
          <a:srcRect l="6500" t="21500" r="38000" b="21500"/>
          <a:stretch>
            <a:fillRect/>
          </a:stretch>
        </p:blipFill>
        <p:spPr>
          <a:xfrm>
            <a:off x="1752600" y="5029200"/>
            <a:ext cx="1780673" cy="1828800"/>
          </a:xfrm>
          <a:prstGeom prst="rect">
            <a:avLst/>
          </a:prstGeom>
        </p:spPr>
      </p:pic>
      <p:pic>
        <p:nvPicPr>
          <p:cNvPr id="19" name="second_usLaunchProvide.png" descr="/Users/mas/Documents/Conferences &amp; Papers/IEEE/second_usLaunchProvide.png"/>
          <p:cNvPicPr>
            <a:picLocks noChangeAspect="1"/>
          </p:cNvPicPr>
          <p:nvPr/>
        </p:nvPicPr>
        <p:blipFill>
          <a:blip r:embed="rId17" r:link="rId18"/>
          <a:srcRect l="6500" t="21500" r="38000" b="21500"/>
          <a:stretch>
            <a:fillRect/>
          </a:stretch>
        </p:blipFill>
        <p:spPr>
          <a:xfrm>
            <a:off x="142374" y="3596739"/>
            <a:ext cx="1765738" cy="1813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4491335"/>
            <a:ext cx="740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1898" y="4415135"/>
            <a:ext cx="97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7360" y="5634335"/>
            <a:ext cx="94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867400"/>
            <a:ext cx="105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Russia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6243935"/>
            <a:ext cx="87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4505" y="3657600"/>
            <a:ext cx="1354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Missions By</a:t>
            </a:r>
          </a:p>
          <a:p>
            <a:r>
              <a:rPr lang="en-US" sz="1800" dirty="0" smtClean="0"/>
              <a:t>Launch </a:t>
            </a:r>
          </a:p>
          <a:p>
            <a:r>
              <a:rPr lang="en-US" sz="1800" dirty="0" smtClean="0"/>
              <a:t>Provider</a:t>
            </a:r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52400" y="3429000"/>
            <a:ext cx="6324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1828800" y="2133600"/>
            <a:ext cx="2590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Flies (2): Mission Developer Type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6773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6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40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921" y="4674513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50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15" y="32766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15" y="19050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150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6" name="second_devTypeA.png" descr="/Users/mas/Documents/Conferences &amp; Papers/IEEE/second_devTypeA.png"/>
          <p:cNvPicPr>
            <a:picLocks noChangeAspect="1"/>
          </p:cNvPicPr>
          <p:nvPr/>
        </p:nvPicPr>
        <p:blipFill>
          <a:blip r:embed="rId2" r:link="rId3"/>
          <a:srcRect l="6667" t="8889" r="3333" b="10000"/>
          <a:stretch>
            <a:fillRect/>
          </a:stretch>
        </p:blipFill>
        <p:spPr>
          <a:xfrm>
            <a:off x="838200" y="685800"/>
            <a:ext cx="7848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the Developer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categories are too broad</a:t>
            </a:r>
          </a:p>
          <a:p>
            <a:pPr lvl="1"/>
            <a:r>
              <a:rPr lang="en-US" dirty="0" smtClean="0"/>
              <a:t>University: Montana State vs. a high school</a:t>
            </a:r>
          </a:p>
          <a:p>
            <a:pPr lvl="1"/>
            <a:r>
              <a:rPr lang="en-US" dirty="0" smtClean="0"/>
              <a:t>Commercial: Boeing vs. SSTL vs. Planet Labs</a:t>
            </a:r>
          </a:p>
          <a:p>
            <a:pPr lvl="1"/>
            <a:r>
              <a:rPr lang="en-US" dirty="0" smtClean="0"/>
              <a:t>NASA Ames’ spacecraft have more in common with SSTL than with JPL</a:t>
            </a:r>
          </a:p>
          <a:p>
            <a:r>
              <a:rPr lang="en-US" dirty="0" smtClean="0"/>
              <a:t>New types </a:t>
            </a:r>
            <a:r>
              <a:rPr lang="en-US" sz="2800" i="1" dirty="0" smtClean="0"/>
              <a:t>(I need help with titles!)</a:t>
            </a:r>
            <a:endParaRPr lang="en-US" i="1" dirty="0" smtClean="0"/>
          </a:p>
          <a:p>
            <a:pPr lvl="1"/>
            <a:r>
              <a:rPr lang="en-US" dirty="0" smtClean="0"/>
              <a:t>Hobbyists</a:t>
            </a:r>
          </a:p>
          <a:p>
            <a:pPr lvl="1"/>
            <a:r>
              <a:rPr lang="en-US" dirty="0" err="1" smtClean="0"/>
              <a:t>SmallSatters</a:t>
            </a:r>
            <a:endParaRPr lang="en-US" dirty="0" smtClean="0"/>
          </a:p>
          <a:p>
            <a:pPr lvl="1"/>
            <a:r>
              <a:rPr lang="en-US" dirty="0" smtClean="0"/>
              <a:t>Traditionalists (e.g., large contractors)</a:t>
            </a:r>
          </a:p>
          <a:p>
            <a:pPr lvl="1"/>
            <a:r>
              <a:rPr lang="en-US" dirty="0" smtClean="0"/>
              <a:t>Commercial constellations (Planet Labs, SPIRE)</a:t>
            </a:r>
          </a:p>
          <a:p>
            <a:r>
              <a:rPr lang="en-US" dirty="0" smtClean="0"/>
              <a:t>Only for CubeSats, so far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Flies (2): Mission Developer 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6773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6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40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921" y="4674513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40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921" y="3276600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80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15" y="19050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120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2" name="second_devTypeB.png" descr="/Users/mas/Documents/Conferences &amp; Papers/IEEE/second_devTypeB.png"/>
          <p:cNvPicPr>
            <a:picLocks noChangeAspect="1"/>
          </p:cNvPicPr>
          <p:nvPr/>
        </p:nvPicPr>
        <p:blipFill>
          <a:blip r:embed="rId2" r:link="rId3"/>
          <a:srcRect l="6667" t="8889" r="3333" b="10000"/>
          <a:stretch>
            <a:fillRect/>
          </a:stretch>
        </p:blipFill>
        <p:spPr>
          <a:xfrm>
            <a:off x="838200" y="685800"/>
            <a:ext cx="7848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Flies </a:t>
            </a:r>
            <a:r>
              <a:rPr lang="en-US" dirty="0" smtClean="0"/>
              <a:t>(3)</a:t>
            </a:r>
            <a:r>
              <a:rPr lang="en-US" dirty="0" smtClean="0"/>
              <a:t>: Mission 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6773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6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40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921" y="4674513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50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15" y="32766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15" y="19050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150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2" name="second_missionclass.png" descr="/Users/mas/Documents/Conferences &amp; Papers/IEEE/second_missionclass.png"/>
          <p:cNvPicPr>
            <a:picLocks noChangeAspect="1"/>
          </p:cNvPicPr>
          <p:nvPr/>
        </p:nvPicPr>
        <p:blipFill>
          <a:blip r:embed="rId2" r:link="rId3"/>
          <a:srcRect l="6667" t="10000" r="3333" b="10000"/>
          <a:stretch>
            <a:fillRect/>
          </a:stretch>
        </p:blipFill>
        <p:spPr>
          <a:xfrm>
            <a:off x="838200" y="762000"/>
            <a:ext cx="7848600" cy="5486400"/>
          </a:xfrm>
          <a:prstGeom prst="rect">
            <a:avLst/>
          </a:prstGeom>
        </p:spPr>
      </p:pic>
      <p:pic>
        <p:nvPicPr>
          <p:cNvPr id="13" name="second_missionclass.png" descr="/Users/mas/Documents/Conferences &amp; Papers/IEEE/second_missionclass.png"/>
          <p:cNvPicPr>
            <a:picLocks noChangeAspect="1"/>
          </p:cNvPicPr>
          <p:nvPr/>
        </p:nvPicPr>
        <p:blipFill>
          <a:blip r:embed="rId2" r:link="rId3"/>
          <a:srcRect l="6667" t="3333" r="12945" b="90000"/>
          <a:stretch>
            <a:fillRect/>
          </a:stretch>
        </p:blipFill>
        <p:spPr>
          <a:xfrm>
            <a:off x="228600" y="762000"/>
            <a:ext cx="86106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CubeSat Mission </a:t>
            </a:r>
            <a:r>
              <a:rPr lang="en-US" sz="2800" dirty="0" smtClean="0"/>
              <a:t>Type by Developer Class</a:t>
            </a:r>
            <a:endParaRPr lang="en-US" sz="2800" dirty="0"/>
          </a:p>
        </p:txBody>
      </p:sp>
      <p:pic>
        <p:nvPicPr>
          <p:cNvPr id="5" name="Screen Shot 2016-03-09 at 11.50.43 PM.png" descr="/Users/mas/Desktop/Screen Shot 2016-03-09 at 11.50.43 PM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848426" y="838200"/>
            <a:ext cx="2416482" cy="2743200"/>
          </a:xfrm>
          <a:prstGeom prst="rect">
            <a:avLst/>
          </a:prstGeom>
        </p:spPr>
      </p:pic>
      <p:pic>
        <p:nvPicPr>
          <p:cNvPr id="6" name="second_missByTrad.png" descr="/Users/mas/Documents/Conferences &amp; Papers/IEEE/second_missByTrad.png"/>
          <p:cNvPicPr>
            <a:picLocks noChangeAspect="1"/>
          </p:cNvPicPr>
          <p:nvPr/>
        </p:nvPicPr>
        <p:blipFill>
          <a:blip r:embed="rId4" r:link="rId5"/>
          <a:srcRect l="5556" t="22222" r="37778" b="22222"/>
          <a:stretch>
            <a:fillRect/>
          </a:stretch>
        </p:blipFill>
        <p:spPr>
          <a:xfrm>
            <a:off x="1092708" y="4114800"/>
            <a:ext cx="2564892" cy="2514600"/>
          </a:xfrm>
          <a:prstGeom prst="rect">
            <a:avLst/>
          </a:prstGeom>
        </p:spPr>
      </p:pic>
      <p:pic>
        <p:nvPicPr>
          <p:cNvPr id="7" name="second_missBySS.png" descr="/Users/mas/Documents/Conferences &amp; Papers/IEEE/second_missBySS.png"/>
          <p:cNvPicPr>
            <a:picLocks noChangeAspect="1"/>
          </p:cNvPicPr>
          <p:nvPr/>
        </p:nvPicPr>
        <p:blipFill>
          <a:blip r:embed="rId6" r:link="rId7"/>
          <a:srcRect l="5556" t="22222" r="37778" b="22222"/>
          <a:stretch>
            <a:fillRect/>
          </a:stretch>
        </p:blipFill>
        <p:spPr>
          <a:xfrm>
            <a:off x="1066800" y="1219200"/>
            <a:ext cx="2564892" cy="2514600"/>
          </a:xfrm>
          <a:prstGeom prst="rect">
            <a:avLst/>
          </a:prstGeom>
        </p:spPr>
      </p:pic>
      <p:pic>
        <p:nvPicPr>
          <p:cNvPr id="8" name="second_missByHob.png" descr="/Users/mas/Documents/Conferences &amp; Papers/IEEE/second_missByHob.png"/>
          <p:cNvPicPr>
            <a:picLocks noChangeAspect="1"/>
          </p:cNvPicPr>
          <p:nvPr/>
        </p:nvPicPr>
        <p:blipFill>
          <a:blip r:embed="rId8" r:link="rId9"/>
          <a:srcRect l="5556" t="22222" r="37778" b="22222"/>
          <a:stretch>
            <a:fillRect/>
          </a:stretch>
        </p:blipFill>
        <p:spPr>
          <a:xfrm>
            <a:off x="5436108" y="4114800"/>
            <a:ext cx="2564892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2860" y="38100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Hobbyists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05535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Traditionalists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62000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SmallSatters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reaching orbit?</a:t>
            </a:r>
            <a:endParaRPr lang="en-US" dirty="0"/>
          </a:p>
        </p:txBody>
      </p:sp>
      <p:pic>
        <p:nvPicPr>
          <p:cNvPr id="5" name="Screen Shot 2016-03-09 at 11.58.41 PM.png" descr="/Users/mas/Desktop/Screen Shot 2016-03-09 at 11.58.41 PM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83820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990600"/>
            <a:ext cx="525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Attempts Per Year, Worldwide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reaching orbit?</a:t>
            </a:r>
            <a:endParaRPr lang="en-US" dirty="0"/>
          </a:p>
        </p:txBody>
      </p:sp>
      <p:pic>
        <p:nvPicPr>
          <p:cNvPr id="4" name="Screen Shot 2016-03-09 at 11.58.51 PM.png" descr="/Users/mas/Desktop/Screen Shot 2016-03-09 at 11.58.51 PM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838200"/>
            <a:ext cx="91440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990600"/>
            <a:ext cx="5555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Attempts Per Year, Worldwide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Launch Attempts with Secondaries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reaching orbit?</a:t>
            </a:r>
            <a:endParaRPr lang="en-US" dirty="0"/>
          </a:p>
        </p:txBody>
      </p:sp>
      <p:pic>
        <p:nvPicPr>
          <p:cNvPr id="4" name="Screen Shot 2016-03-09 at 11.59.03 PM.png" descr="/Users/mas/Desktop/Screen Shot 2016-03-09 at 11.59.03 PM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83820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990600"/>
            <a:ext cx="52538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Attempts Per Year, Worldwide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Launch Attempts with Secondaries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Secondaries Launched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CubeSats: Toys, tools or debris cloud?</a:t>
            </a:r>
          </a:p>
          <a:p>
            <a:r>
              <a:rPr lang="en-US" sz="2400" dirty="0" smtClean="0"/>
              <a:t>Opportunities</a:t>
            </a:r>
          </a:p>
          <a:p>
            <a:pPr lvl="1"/>
            <a:r>
              <a:rPr lang="en-US" sz="2000" dirty="0" smtClean="0"/>
              <a:t>Missions: Single-instrument science, constellations</a:t>
            </a:r>
            <a:endParaRPr lang="en-US" sz="2000" dirty="0" smtClean="0"/>
          </a:p>
          <a:p>
            <a:pPr lvl="1"/>
            <a:r>
              <a:rPr lang="en-US" sz="2000" dirty="0" smtClean="0"/>
              <a:t>Schedule: </a:t>
            </a:r>
            <a:r>
              <a:rPr lang="en-US" sz="2000" dirty="0" smtClean="0"/>
              <a:t>Concept-to-operations in under 24 </a:t>
            </a:r>
            <a:r>
              <a:rPr lang="en-US" sz="2000" dirty="0" smtClean="0"/>
              <a:t>months</a:t>
            </a:r>
          </a:p>
          <a:p>
            <a:pPr lvl="1"/>
            <a:r>
              <a:rPr lang="en-US" sz="2000" dirty="0" smtClean="0"/>
              <a:t>Modularity: Form-factor forcing standardized parts</a:t>
            </a:r>
            <a:endParaRPr lang="en-US" sz="2000" dirty="0" smtClean="0"/>
          </a:p>
          <a:p>
            <a:r>
              <a:rPr lang="en-US" sz="2400" dirty="0" smtClean="0"/>
              <a:t>Risks</a:t>
            </a:r>
          </a:p>
          <a:p>
            <a:pPr lvl="1"/>
            <a:r>
              <a:rPr lang="en-US" sz="2000" dirty="0" smtClean="0"/>
              <a:t>Capabilities: Reports are confusing, conflated, and/or </a:t>
            </a:r>
            <a:r>
              <a:rPr lang="en-US" sz="2000" dirty="0" smtClean="0"/>
              <a:t>apocryphal</a:t>
            </a:r>
          </a:p>
          <a:p>
            <a:pPr lvl="1"/>
            <a:r>
              <a:rPr lang="en-US" sz="2000" dirty="0" smtClean="0"/>
              <a:t>Cost-to-performance: Is it good? What is good?</a:t>
            </a:r>
            <a:endParaRPr lang="en-US" sz="2000" dirty="0" smtClean="0"/>
          </a:p>
          <a:p>
            <a:pPr lvl="1"/>
            <a:r>
              <a:rPr lang="en-US" sz="2000" dirty="0" smtClean="0"/>
              <a:t>Go Fever: Viewed as magic solution</a:t>
            </a:r>
            <a:endParaRPr lang="en-US" sz="2000" dirty="0" smtClean="0"/>
          </a:p>
          <a:p>
            <a:r>
              <a:rPr lang="en-US" sz="2400" dirty="0" smtClean="0"/>
              <a:t>Our Plan</a:t>
            </a:r>
            <a:endParaRPr lang="en-US" sz="2400" dirty="0" smtClean="0"/>
          </a:p>
          <a:p>
            <a:pPr lvl="1"/>
            <a:r>
              <a:rPr lang="en-US" sz="2000" dirty="0" smtClean="0"/>
              <a:t>Collect data on missions, teams, performance</a:t>
            </a:r>
          </a:p>
          <a:p>
            <a:pPr lvl="1"/>
            <a:r>
              <a:rPr lang="en-US" sz="2000" dirty="0" smtClean="0"/>
              <a:t>Analyze/sort</a:t>
            </a:r>
          </a:p>
          <a:p>
            <a:pPr lvl="1"/>
            <a:r>
              <a:rPr lang="en-US" sz="2000" dirty="0" smtClean="0"/>
              <a:t>Identify strengths, weakness and opportunities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 Lot of </a:t>
            </a:r>
            <a:r>
              <a:rPr lang="en-US" dirty="0" smtClean="0"/>
              <a:t>Secondaries…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 </a:t>
            </a:r>
            <a:r>
              <a:rPr lang="en-US" dirty="0" smtClean="0"/>
              <a:t>whole lot of secondaries!</a:t>
            </a:r>
          </a:p>
          <a:p>
            <a:pPr lvl="1"/>
            <a:r>
              <a:rPr lang="en-US" dirty="0" smtClean="0"/>
              <a:t>More secondaries than primaries in 2014-2015</a:t>
            </a:r>
          </a:p>
          <a:p>
            <a:pPr lvl="1"/>
            <a:r>
              <a:rPr lang="en-US" dirty="0" smtClean="0"/>
              <a:t>ISS is capable of releasing 100+ per year</a:t>
            </a:r>
          </a:p>
          <a:p>
            <a:pPr lvl="1"/>
            <a:r>
              <a:rPr lang="en-US" dirty="0" smtClean="0"/>
              <a:t>ULA, others making 24U standard for launches</a:t>
            </a:r>
          </a:p>
          <a:p>
            <a:pPr lvl="1"/>
            <a:r>
              <a:rPr lang="en-US" dirty="0" smtClean="0"/>
              <a:t>We haven’t seen the peak</a:t>
            </a:r>
          </a:p>
          <a:p>
            <a:r>
              <a:rPr lang="en-US" dirty="0" smtClean="0"/>
              <a:t>Is there a business case for a dedicated launcher?</a:t>
            </a:r>
          </a:p>
          <a:p>
            <a:pPr lvl="1"/>
            <a:r>
              <a:rPr lang="en-US" dirty="0" smtClean="0"/>
              <a:t>Lots of CubeSats are freeloaders</a:t>
            </a:r>
          </a:p>
          <a:p>
            <a:pPr lvl="1"/>
            <a:r>
              <a:rPr lang="en-US" dirty="0" smtClean="0"/>
              <a:t>Would you rather have control over a 24-month launch schedule, or pay (much?) less for a ride 6 months out?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Definition: Mission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Mission status increments </a:t>
            </a:r>
            <a:r>
              <a:rPr lang="en-US" dirty="0" smtClean="0"/>
              <a:t>at each milestone </a:t>
            </a:r>
          </a:p>
          <a:p>
            <a:pPr marL="398463" indent="-398463">
              <a:buNone/>
            </a:pPr>
            <a:r>
              <a:rPr lang="en-US" dirty="0" smtClean="0"/>
              <a:t>	</a:t>
            </a:r>
            <a:r>
              <a:rPr lang="en-US" sz="2800" b="1" dirty="0" smtClean="0"/>
              <a:t>0</a:t>
            </a:r>
            <a:r>
              <a:rPr lang="en-US" sz="2800" dirty="0" smtClean="0"/>
              <a:t>	Prelaunch (</a:t>
            </a:r>
            <a:r>
              <a:rPr lang="en-US" sz="2800" i="1" dirty="0" smtClean="0"/>
              <a:t>Cancelled</a:t>
            </a:r>
            <a:r>
              <a:rPr lang="en-US" sz="2800" dirty="0" smtClean="0"/>
              <a:t>)</a:t>
            </a:r>
            <a:endParaRPr lang="en-US" dirty="0" smtClean="0"/>
          </a:p>
          <a:p>
            <a:pPr marL="914400" lvl="1" indent="-514350">
              <a:buSzPct val="100000"/>
              <a:buFont typeface="Wingdings" charset="2"/>
              <a:buAutoNum type="arabicPlain"/>
            </a:pPr>
            <a:r>
              <a:rPr lang="en-US" b="1" dirty="0" smtClean="0"/>
              <a:t> </a:t>
            </a:r>
            <a:r>
              <a:rPr lang="en-US" dirty="0" smtClean="0"/>
              <a:t>Launched </a:t>
            </a:r>
            <a:r>
              <a:rPr lang="en-US" dirty="0" smtClean="0"/>
              <a:t>(</a:t>
            </a:r>
            <a:r>
              <a:rPr lang="en-US" i="1" dirty="0" smtClean="0"/>
              <a:t>Launch failure</a:t>
            </a:r>
            <a:r>
              <a:rPr lang="en-US" dirty="0" smtClean="0"/>
              <a:t>)</a:t>
            </a:r>
            <a:endParaRPr lang="en-US" b="1" dirty="0" smtClean="0"/>
          </a:p>
          <a:p>
            <a:pPr marL="914400" lvl="1" indent="-514350">
              <a:buSzPct val="100000"/>
              <a:buFont typeface="Wingdings" charset="2"/>
              <a:buAutoNum type="arabicPlain"/>
            </a:pPr>
            <a:r>
              <a:rPr lang="en-US" b="1" dirty="0" smtClean="0"/>
              <a:t> </a:t>
            </a:r>
            <a:r>
              <a:rPr lang="en-US" dirty="0" smtClean="0"/>
              <a:t>Deployed </a:t>
            </a:r>
            <a:r>
              <a:rPr lang="en-US" dirty="0" smtClean="0"/>
              <a:t>(</a:t>
            </a:r>
            <a:r>
              <a:rPr lang="en-US" i="1" dirty="0" smtClean="0"/>
              <a:t>Dead on Arrival</a:t>
            </a:r>
            <a:r>
              <a:rPr lang="en-US" dirty="0" smtClean="0"/>
              <a:t>)</a:t>
            </a:r>
            <a:endParaRPr lang="en-US" b="1" dirty="0" smtClean="0"/>
          </a:p>
          <a:p>
            <a:pPr marL="914400" lvl="1" indent="-514350">
              <a:buSzPct val="100000"/>
              <a:buFont typeface="Wingdings" charset="2"/>
              <a:buAutoNum type="arabicPlain"/>
            </a:pPr>
            <a:r>
              <a:rPr lang="en-US" b="1" dirty="0" smtClean="0"/>
              <a:t> </a:t>
            </a:r>
            <a:r>
              <a:rPr lang="en-US" dirty="0" smtClean="0"/>
              <a:t>Contacted </a:t>
            </a:r>
            <a:r>
              <a:rPr lang="en-US" dirty="0" smtClean="0"/>
              <a:t>(</a:t>
            </a:r>
            <a:r>
              <a:rPr lang="en-US" i="1" dirty="0" smtClean="0"/>
              <a:t>Premature Failure</a:t>
            </a:r>
            <a:r>
              <a:rPr lang="en-US" dirty="0" smtClean="0"/>
              <a:t>)</a:t>
            </a:r>
            <a:endParaRPr lang="en-US" dirty="0" smtClean="0"/>
          </a:p>
          <a:p>
            <a:pPr marL="914400" lvl="1" indent="-514350">
              <a:buSzPct val="100000"/>
              <a:buFont typeface="Wingdings" charset="2"/>
              <a:buAutoNum type="arabicPlain"/>
            </a:pPr>
            <a:r>
              <a:rPr lang="en-US" b="1" dirty="0" smtClean="0"/>
              <a:t> </a:t>
            </a:r>
            <a:r>
              <a:rPr lang="en-US" dirty="0" smtClean="0"/>
              <a:t>Commissioned </a:t>
            </a:r>
            <a:r>
              <a:rPr lang="en-US" dirty="0" smtClean="0"/>
              <a:t>(</a:t>
            </a:r>
            <a:r>
              <a:rPr lang="en-US" i="1" dirty="0" smtClean="0"/>
              <a:t>Partial Mission Success</a:t>
            </a:r>
            <a:r>
              <a:rPr lang="en-US" dirty="0" smtClean="0"/>
              <a:t>)</a:t>
            </a:r>
            <a:endParaRPr lang="en-US" dirty="0" smtClean="0"/>
          </a:p>
          <a:p>
            <a:pPr marL="914400" lvl="1" indent="-514350">
              <a:buSzPct val="100000"/>
              <a:buFont typeface="Wingdings" charset="2"/>
              <a:buAutoNum type="arabicPlain"/>
            </a:pPr>
            <a:r>
              <a:rPr lang="en-US" b="1" dirty="0" smtClean="0"/>
              <a:t> </a:t>
            </a:r>
            <a:r>
              <a:rPr lang="en-US" dirty="0" smtClean="0"/>
              <a:t>Primary </a:t>
            </a:r>
            <a:r>
              <a:rPr lang="en-US" dirty="0" smtClean="0"/>
              <a:t>mission complete (</a:t>
            </a:r>
            <a:r>
              <a:rPr lang="en-US" i="1" dirty="0" smtClean="0"/>
              <a:t>Mission Success</a:t>
            </a:r>
            <a:r>
              <a:rPr lang="en-US" dirty="0" smtClean="0"/>
              <a:t>)</a:t>
            </a:r>
          </a:p>
          <a:p>
            <a:pPr marL="914400" lvl="1" indent="-514350">
              <a:buSzPct val="100000"/>
              <a:buNone/>
            </a:pPr>
            <a:endParaRPr lang="en-US" dirty="0" smtClean="0"/>
          </a:p>
          <a:p>
            <a:pPr marL="514350" lvl="1" indent="-514350">
              <a:buSzPct val="85000"/>
              <a:buChar char="•"/>
            </a:pPr>
            <a:r>
              <a:rPr lang="en-US" sz="3200" dirty="0" smtClean="0">
                <a:ea typeface="+mn-ea"/>
                <a:cs typeface="+mn-cs"/>
              </a:rPr>
              <a:t>A mission that stalls at one status is given a success/failure assessment</a:t>
            </a:r>
          </a:p>
          <a:p>
            <a:pPr marL="914400" lvl="1" indent="-514350">
              <a:buSzPct val="100000"/>
              <a:buFont typeface="Wingdings" charset="2"/>
              <a:buAutoNum type="arabicPlain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Status by Launch Year</a:t>
            </a:r>
            <a:endParaRPr lang="en-US" dirty="0"/>
          </a:p>
        </p:txBody>
      </p:sp>
      <p:pic>
        <p:nvPicPr>
          <p:cNvPr id="4" name="second_missStatus.png" descr="/Users/mas/Documents/Conferences &amp; Papers/IEEE/second_missStatus.png"/>
          <p:cNvPicPr>
            <a:picLocks noChangeAspect="1"/>
          </p:cNvPicPr>
          <p:nvPr/>
        </p:nvPicPr>
        <p:blipFill>
          <a:blip r:embed="rId2" r:link="rId3"/>
          <a:srcRect l="6667" t="8889" r="4444" b="10000"/>
          <a:stretch>
            <a:fillRect/>
          </a:stretch>
        </p:blipFill>
        <p:spPr>
          <a:xfrm>
            <a:off x="762000" y="762000"/>
            <a:ext cx="7848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16773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6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075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61722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921" y="4674513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50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15" y="3302913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15" y="1931313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150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3" name="second_missStatus.png" descr="/Users/mas/Documents/Conferences &amp; Papers/IEEE/second_missStatus.png"/>
          <p:cNvPicPr>
            <a:picLocks noChangeAspect="1"/>
          </p:cNvPicPr>
          <p:nvPr/>
        </p:nvPicPr>
        <p:blipFill>
          <a:blip r:embed="rId2" r:link="rId3"/>
          <a:srcRect l="4941" t="3257" r="14800" b="89984"/>
          <a:stretch>
            <a:fillRect/>
          </a:stretch>
        </p:blipFill>
        <p:spPr>
          <a:xfrm>
            <a:off x="304800" y="762000"/>
            <a:ext cx="8458200" cy="54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Status by Developer Class</a:t>
            </a:r>
            <a:endParaRPr lang="en-US" dirty="0"/>
          </a:p>
        </p:txBody>
      </p:sp>
      <p:pic>
        <p:nvPicPr>
          <p:cNvPr id="5" name="second_successpie.png" descr="/Users/mas/Documents/Conferences &amp; Papers/IEEE/second_successpie.png"/>
          <p:cNvPicPr>
            <a:picLocks noChangeAspect="1"/>
          </p:cNvPicPr>
          <p:nvPr/>
        </p:nvPicPr>
        <p:blipFill>
          <a:blip r:embed="rId2" r:link="rId3"/>
          <a:srcRect l="5556" t="14444" b="14445"/>
          <a:stretch>
            <a:fillRect/>
          </a:stretch>
        </p:blipFill>
        <p:spPr>
          <a:xfrm>
            <a:off x="609600" y="1085447"/>
            <a:ext cx="5029200" cy="3029353"/>
          </a:xfrm>
          <a:prstGeom prst="rect">
            <a:avLst/>
          </a:prstGeom>
        </p:spPr>
      </p:pic>
      <p:pic>
        <p:nvPicPr>
          <p:cNvPr id="6" name="second_successpie_noLF.png" descr="/Users/mas/Documents/Conferences &amp; Papers/IEEE/second_successpie_noLF.png"/>
          <p:cNvPicPr>
            <a:picLocks noChangeAspect="1"/>
          </p:cNvPicPr>
          <p:nvPr/>
        </p:nvPicPr>
        <p:blipFill>
          <a:blip r:embed="rId4" r:link="rId5"/>
          <a:srcRect l="6444" t="14444" r="38445" b="15556"/>
          <a:stretch>
            <a:fillRect/>
          </a:stretch>
        </p:blipFill>
        <p:spPr>
          <a:xfrm>
            <a:off x="5715000" y="1085447"/>
            <a:ext cx="2971800" cy="3019731"/>
          </a:xfrm>
          <a:prstGeom prst="rect">
            <a:avLst/>
          </a:prstGeom>
        </p:spPr>
      </p:pic>
      <p:pic>
        <p:nvPicPr>
          <p:cNvPr id="7" name="second_successpie_trads.png" descr="/Users/mas/Documents/Conferences &amp; Papers/IEEE/second_successpie_trads.png"/>
          <p:cNvPicPr>
            <a:picLocks noChangeAspect="1"/>
          </p:cNvPicPr>
          <p:nvPr/>
        </p:nvPicPr>
        <p:blipFill>
          <a:blip r:embed="rId6" r:link="rId7"/>
          <a:srcRect l="5556" t="14444" r="37556" b="14445"/>
          <a:stretch>
            <a:fillRect/>
          </a:stretch>
        </p:blipFill>
        <p:spPr>
          <a:xfrm>
            <a:off x="838200" y="4648200"/>
            <a:ext cx="2057400" cy="2057400"/>
          </a:xfrm>
          <a:prstGeom prst="rect">
            <a:avLst/>
          </a:prstGeom>
        </p:spPr>
      </p:pic>
      <p:pic>
        <p:nvPicPr>
          <p:cNvPr id="8" name="second_successpie_hob.png" descr="/Users/mas/Documents/Conferences &amp; Papers/IEEE/second_successpie_hob.png"/>
          <p:cNvPicPr>
            <a:picLocks noChangeAspect="1"/>
          </p:cNvPicPr>
          <p:nvPr/>
        </p:nvPicPr>
        <p:blipFill>
          <a:blip r:embed="rId8" r:link="rId9"/>
          <a:srcRect l="5556" t="14445" r="37556" b="14444"/>
          <a:stretch>
            <a:fillRect/>
          </a:stretch>
        </p:blipFill>
        <p:spPr>
          <a:xfrm>
            <a:off x="6248400" y="4648200"/>
            <a:ext cx="2057400" cy="2057400"/>
          </a:xfrm>
          <a:prstGeom prst="rect">
            <a:avLst/>
          </a:prstGeom>
        </p:spPr>
      </p:pic>
      <p:pic>
        <p:nvPicPr>
          <p:cNvPr id="9" name="second_successpie_smallsat.png" descr="/Users/mas/Documents/Conferences &amp; Papers/IEEE/second_successpie_smallsat.png"/>
          <p:cNvPicPr>
            <a:picLocks noChangeAspect="1"/>
          </p:cNvPicPr>
          <p:nvPr/>
        </p:nvPicPr>
        <p:blipFill>
          <a:blip r:embed="rId10" r:link="rId11"/>
          <a:srcRect l="5556" t="14444" r="37555" b="14445"/>
          <a:stretch>
            <a:fillRect/>
          </a:stretch>
        </p:blipFill>
        <p:spPr>
          <a:xfrm>
            <a:off x="3581400" y="4648200"/>
            <a:ext cx="20574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685800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CubeSats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6622" y="690265"/>
            <a:ext cx="382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CubeSats that launched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1451" y="4262735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Traditionalists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267200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SmallSatters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71660" y="42672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Hobbyists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discrepancy?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Traditionalists: You get what you pay for!</a:t>
            </a:r>
          </a:p>
          <a:p>
            <a:r>
              <a:rPr lang="en-US" dirty="0" err="1" smtClean="0"/>
              <a:t>SmallSatters</a:t>
            </a:r>
            <a:r>
              <a:rPr lang="en-US" dirty="0" smtClean="0"/>
              <a:t>: Failures appear to be a result of ambitious technology infusion</a:t>
            </a:r>
          </a:p>
          <a:p>
            <a:r>
              <a:rPr lang="en-US" dirty="0" smtClean="0"/>
              <a:t>Hobbyists: Rampant, semi-informed speculation</a:t>
            </a:r>
          </a:p>
          <a:p>
            <a:pPr lvl="1"/>
            <a:r>
              <a:rPr lang="en-US" dirty="0" smtClean="0"/>
              <a:t>Lack of time spent on integration &amp; test</a:t>
            </a:r>
          </a:p>
          <a:p>
            <a:pPr lvl="1"/>
            <a:r>
              <a:rPr lang="en-US" dirty="0" smtClean="0"/>
              <a:t>Workmanship (?)</a:t>
            </a:r>
          </a:p>
          <a:p>
            <a:pPr lvl="1"/>
            <a:r>
              <a:rPr lang="en-US" dirty="0" err="1" smtClean="0"/>
              <a:t>Uncaptured</a:t>
            </a:r>
            <a:r>
              <a:rPr lang="en-US" dirty="0" smtClean="0"/>
              <a:t> best practices?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38200" y="762000"/>
            <a:ext cx="7696200" cy="5715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438400" y="838200"/>
            <a:ext cx="3886200" cy="3505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Development Approaches that Lead to Mission Failure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43400" y="2438400"/>
            <a:ext cx="3657600" cy="36576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Hobbyists’ </a:t>
            </a:r>
            <a:b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</a:br>
            <a:r>
              <a:rPr lang="en-US" sz="2800" dirty="0" smtClean="0"/>
              <a:t>Best </a:t>
            </a:r>
            <a:br>
              <a:rPr lang="en-US" sz="2800" dirty="0" smtClean="0"/>
            </a:b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Practices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QA Approach: “Because I Said So!”</a:t>
            </a:r>
            <a:endParaRPr lang="en-US" sz="3100" dirty="0"/>
          </a:p>
        </p:txBody>
      </p:sp>
      <p:sp>
        <p:nvSpPr>
          <p:cNvPr id="6" name="Oval 5"/>
          <p:cNvSpPr/>
          <p:nvPr/>
        </p:nvSpPr>
        <p:spPr bwMode="auto">
          <a:xfrm>
            <a:off x="1447800" y="3048000"/>
            <a:ext cx="4038600" cy="3352800"/>
          </a:xfrm>
          <a:prstGeom prst="ellipse">
            <a:avLst/>
          </a:prstGeom>
          <a:solidFill>
            <a:schemeClr val="accent6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Industry </a:t>
            </a:r>
            <a:b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</a:b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“Best Practices”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0" y="2057400"/>
            <a:ext cx="3657600" cy="2667000"/>
          </a:xfrm>
          <a:prstGeom prst="ellipse">
            <a:avLst/>
          </a:prstGeom>
          <a:solidFill>
            <a:srgbClr val="008000">
              <a:alpha val="69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ahoma" charset="0"/>
              </a:rPr>
              <a:t>Standard CubeSat Acceptance Testing</a:t>
            </a:r>
            <a:endParaRPr kumimoji="0" lang="en-US" sz="2000" b="1" i="0" u="none" strike="noStrike" cap="none" normalizeH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757535"/>
            <a:ext cx="207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Mission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CubeSats (and secondaries) are not a fad</a:t>
            </a:r>
          </a:p>
          <a:p>
            <a:pPr lvl="1"/>
            <a:r>
              <a:rPr lang="en-US" sz="2200" dirty="0" smtClean="0"/>
              <a:t>More secondaries than primaries in 2014, 2015, 2016</a:t>
            </a:r>
          </a:p>
          <a:p>
            <a:pPr lvl="1"/>
            <a:r>
              <a:rPr lang="en-US" sz="2200" dirty="0" err="1" smtClean="0"/>
              <a:t>NanoRacks</a:t>
            </a:r>
            <a:r>
              <a:rPr lang="en-US" sz="2200" dirty="0" smtClean="0"/>
              <a:t> has enabled commercial swarms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smtClean="0"/>
              <a:t>Planet Labs is just the first)</a:t>
            </a:r>
          </a:p>
          <a:p>
            <a:pPr lvl="1"/>
            <a:r>
              <a:rPr lang="en-US" sz="2200" dirty="0" smtClean="0"/>
              <a:t>We keep finding new ways to cram in a lot of secondaries</a:t>
            </a:r>
          </a:p>
          <a:p>
            <a:r>
              <a:rPr lang="en-US" sz="2600" dirty="0" smtClean="0"/>
              <a:t>We’re still waiting on a larger equivalent</a:t>
            </a:r>
            <a:r>
              <a:rPr lang="en-US" sz="2600" dirty="0" smtClean="0"/>
              <a:t> to the P-POD</a:t>
            </a:r>
            <a:br>
              <a:rPr lang="en-US" sz="2600" dirty="0" smtClean="0"/>
            </a:br>
            <a:r>
              <a:rPr lang="en-US" sz="2600" dirty="0" smtClean="0"/>
              <a:t>(SSIKLOPS? ESPA?)</a:t>
            </a:r>
          </a:p>
          <a:p>
            <a:r>
              <a:rPr lang="en-US" sz="2600" dirty="0" smtClean="0"/>
              <a:t>Failure rates are what you’d expect (?)</a:t>
            </a:r>
          </a:p>
          <a:p>
            <a:pPr lvl="1"/>
            <a:r>
              <a:rPr lang="en-US" sz="2200" dirty="0" smtClean="0"/>
              <a:t>Hobbyists have a lot of challenges</a:t>
            </a:r>
          </a:p>
          <a:p>
            <a:pPr lvl="1"/>
            <a:r>
              <a:rPr lang="en-US" sz="2200" dirty="0" smtClean="0"/>
              <a:t>Risk profile seems to explain </a:t>
            </a:r>
            <a:r>
              <a:rPr lang="en-US" sz="2200" dirty="0" err="1" smtClean="0"/>
              <a:t>Smallsatters</a:t>
            </a:r>
            <a:r>
              <a:rPr lang="en-US" sz="2200" dirty="0" smtClean="0"/>
              <a:t> vs. traditionalists</a:t>
            </a:r>
          </a:p>
          <a:p>
            <a:pPr lvl="1"/>
            <a:r>
              <a:rPr lang="en-US" sz="2200" dirty="0" err="1" smtClean="0"/>
              <a:t>Uncaptured</a:t>
            </a:r>
            <a:r>
              <a:rPr lang="en-US" sz="2200" dirty="0" smtClean="0"/>
              <a:t> institutional knowledge!</a:t>
            </a:r>
            <a:endParaRPr lang="en-US" sz="2200" dirty="0" smtClean="0"/>
          </a:p>
          <a:p>
            <a:r>
              <a:rPr lang="en-US" sz="2600" dirty="0" smtClean="0"/>
              <a:t>Improvements to data collection coming online</a:t>
            </a:r>
            <a:endParaRPr lang="en-US" sz="26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Please, tell your friends</a:t>
            </a:r>
            <a:endParaRPr lang="en-US" dirty="0"/>
          </a:p>
        </p:txBody>
      </p:sp>
      <p:pic>
        <p:nvPicPr>
          <p:cNvPr id="4" name="Picture 3" descr="Screen Shot 2016-03-24 at 2.38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71" y="762000"/>
            <a:ext cx="6439329" cy="585327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1" y="1066800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or tell me, so I can ask them!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Gunter’s Space Page</a:t>
            </a:r>
          </a:p>
          <a:p>
            <a:pPr lvl="1"/>
            <a:r>
              <a:rPr lang="en-US" dirty="0" smtClean="0"/>
              <a:t>Jonathan’s Space Report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Rupprecht</a:t>
            </a:r>
            <a:r>
              <a:rPr lang="en-US" dirty="0" smtClean="0"/>
              <a:t>, DK3WN</a:t>
            </a:r>
          </a:p>
          <a:p>
            <a:pPr lvl="1"/>
            <a:r>
              <a:rPr lang="en-US" dirty="0" smtClean="0"/>
              <a:t>Bryan </a:t>
            </a:r>
            <a:r>
              <a:rPr lang="en-US" dirty="0" err="1" smtClean="0"/>
              <a:t>Klofas</a:t>
            </a:r>
            <a:endParaRPr lang="en-US" dirty="0" smtClean="0"/>
          </a:p>
          <a:p>
            <a:pPr lvl="1"/>
            <a:r>
              <a:rPr lang="en-US" dirty="0" smtClean="0"/>
              <a:t>Union of Concerned Scientists’ Satellite Database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support</a:t>
            </a:r>
          </a:p>
          <a:p>
            <a:pPr lvl="1"/>
            <a:r>
              <a:rPr lang="en-US" dirty="0" smtClean="0"/>
              <a:t>NASA Electronics and Packaging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38150"/>
            <a:ext cx="8534400" cy="2533650"/>
          </a:xfrm>
        </p:spPr>
        <p:txBody>
          <a:bodyPr/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Mission Success in CubeSats:</a:t>
            </a:r>
            <a:br>
              <a:rPr lang="en-US" sz="4000" i="1" dirty="0" smtClean="0">
                <a:solidFill>
                  <a:schemeClr val="bg1"/>
                </a:solidFill>
              </a:rPr>
            </a:br>
            <a:r>
              <a:rPr lang="en-US" sz="4000" i="1" dirty="0" smtClean="0">
                <a:solidFill>
                  <a:schemeClr val="bg1"/>
                </a:solidFill>
              </a:rPr>
              <a:t>Improving the Data Collection</a:t>
            </a:r>
            <a:br>
              <a:rPr lang="en-US" sz="40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4000" b="0" i="1" dirty="0" smtClean="0">
                <a:solidFill>
                  <a:schemeClr val="bg1"/>
                </a:solidFill>
              </a:rPr>
              <a:t>Work to Date</a:t>
            </a:r>
            <a:endParaRPr lang="en-US" sz="4000" b="0" i="1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19812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Michael Swartwout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</a:rPr>
              <a:t>Parks College of Engineering, Aviation &amp; Technology</a:t>
            </a:r>
            <a:br>
              <a:rPr lang="en-US" sz="2000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</a:rPr>
              <a:t>Saint Louis University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Small Spacecraft Community of Practice: CubeSat Reliability</a:t>
            </a:r>
            <a:b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28 March 2016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38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</a:t>
            </a:r>
            <a:r>
              <a:rPr lang="en-US" dirty="0" smtClean="0"/>
              <a:t> This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CubeSat</a:t>
            </a:r>
          </a:p>
          <a:p>
            <a:pPr lvl="1"/>
            <a:r>
              <a:rPr lang="en-US" dirty="0" smtClean="0"/>
              <a:t>Secondary spacecraft</a:t>
            </a:r>
          </a:p>
          <a:p>
            <a:r>
              <a:rPr lang="en-US" dirty="0" smtClean="0"/>
              <a:t>Data collection: Progress to date</a:t>
            </a:r>
          </a:p>
          <a:p>
            <a:pPr lvl="1"/>
            <a:r>
              <a:rPr lang="en-US" dirty="0" smtClean="0"/>
              <a:t>Data collected and sources</a:t>
            </a:r>
          </a:p>
          <a:p>
            <a:pPr lvl="1"/>
            <a:r>
              <a:rPr lang="en-US" dirty="0" smtClean="0"/>
              <a:t>Holes in the data</a:t>
            </a:r>
          </a:p>
          <a:p>
            <a:pPr lvl="1"/>
            <a:r>
              <a:rPr lang="en-US" dirty="0" smtClean="0"/>
              <a:t>Plan for filling in the holes</a:t>
            </a:r>
          </a:p>
          <a:p>
            <a:r>
              <a:rPr lang="en-US" dirty="0" smtClean="0"/>
              <a:t>Interim </a:t>
            </a:r>
            <a:r>
              <a:rPr lang="en-US" dirty="0" smtClean="0"/>
              <a:t>Analysis</a:t>
            </a:r>
            <a:endParaRPr lang="en-US" i="1" dirty="0" smtClean="0"/>
          </a:p>
          <a:p>
            <a:pPr lvl="1"/>
            <a:r>
              <a:rPr lang="en-US" dirty="0" smtClean="0"/>
              <a:t>Census trends (and caveat about forecasting)</a:t>
            </a:r>
          </a:p>
          <a:p>
            <a:pPr lvl="1"/>
            <a:r>
              <a:rPr lang="en-US" dirty="0" smtClean="0"/>
              <a:t>Helpful (?) categorizing of programs</a:t>
            </a:r>
          </a:p>
          <a:p>
            <a:pPr lvl="1"/>
            <a:r>
              <a:rPr lang="en-US" dirty="0" smtClean="0"/>
              <a:t>Working hypotheses on mission success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Secondaries?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Launches are expensive (and underweight)!</a:t>
            </a:r>
          </a:p>
          <a:p>
            <a:r>
              <a:rPr lang="en-US" sz="2800" dirty="0" smtClean="0"/>
              <a:t>Secondaries use excess capacity to fly smaller (riskier?) missions on space-available basis</a:t>
            </a:r>
          </a:p>
          <a:p>
            <a:r>
              <a:rPr lang="en-US" sz="2800" dirty="0" smtClean="0"/>
              <a:t>Milestones</a:t>
            </a:r>
          </a:p>
          <a:p>
            <a:pPr lvl="1"/>
            <a:r>
              <a:rPr lang="en-US" sz="2400" dirty="0" smtClean="0"/>
              <a:t>1960: SOLRAD-1 (20 kg, USN) w/Transit-2A (100 kg USN)</a:t>
            </a:r>
          </a:p>
          <a:p>
            <a:pPr lvl="1"/>
            <a:r>
              <a:rPr lang="en-US" sz="2400" dirty="0" smtClean="0"/>
              <a:t>1961: Injun-1 (16 kg, U. Iowa) w/Transit-4A &amp; SOLRAD-3</a:t>
            </a:r>
          </a:p>
          <a:p>
            <a:pPr lvl="1"/>
            <a:r>
              <a:rPr lang="en-US" sz="2400" dirty="0" smtClean="0"/>
              <a:t>1980: Phase-3A (AMSAT) on Ariane-1</a:t>
            </a:r>
          </a:p>
          <a:p>
            <a:pPr lvl="1"/>
            <a:r>
              <a:rPr lang="en-US" sz="2400" dirty="0" smtClean="0"/>
              <a:t>2003: </a:t>
            </a:r>
            <a:r>
              <a:rPr lang="en-US" sz="2400" dirty="0" err="1" smtClean="0"/>
              <a:t>QuakeSat</a:t>
            </a:r>
            <a:r>
              <a:rPr lang="en-US" sz="2400" dirty="0" smtClean="0"/>
              <a:t>, AAU CubeSat, CanX-1, XI-IV, CUTE-1,      </a:t>
            </a:r>
            <a:br>
              <a:rPr lang="en-US" sz="2400" dirty="0" smtClean="0"/>
            </a:br>
            <a:r>
              <a:rPr lang="en-US" sz="2400" dirty="0" smtClean="0"/>
              <a:t>         </a:t>
            </a:r>
            <a:r>
              <a:rPr lang="en-US" sz="2400" dirty="0" err="1" smtClean="0"/>
              <a:t>DTUSat</a:t>
            </a:r>
            <a:r>
              <a:rPr lang="en-US" sz="2400" dirty="0" smtClean="0"/>
              <a:t> on </a:t>
            </a:r>
            <a:r>
              <a:rPr lang="en-US" sz="2400" dirty="0" err="1" smtClean="0"/>
              <a:t>Rokot</a:t>
            </a:r>
            <a:r>
              <a:rPr lang="en-US" sz="2400" dirty="0" smtClean="0"/>
              <a:t> </a:t>
            </a:r>
            <a:r>
              <a:rPr lang="en-US" sz="2400" i="1" dirty="0" smtClean="0"/>
              <a:t>(attack of the CubeSats)</a:t>
            </a:r>
          </a:p>
          <a:p>
            <a:pPr lvl="1"/>
            <a:r>
              <a:rPr lang="en-US" sz="2400" dirty="0" smtClean="0"/>
              <a:t>2013: 29 Spacecraft on ORS-3 (11/19)</a:t>
            </a:r>
            <a:br>
              <a:rPr lang="en-US" sz="2400" dirty="0" smtClean="0"/>
            </a:br>
            <a:r>
              <a:rPr lang="en-US" sz="2400" dirty="0" smtClean="0"/>
              <a:t>         33 Spacecraft on Dnepr (11/21)</a:t>
            </a:r>
          </a:p>
          <a:p>
            <a:pPr lvl="1"/>
            <a:r>
              <a:rPr lang="en-US" sz="2400" dirty="0" smtClean="0"/>
              <a:t>2014: 33 Deployed by ISS over 17 days</a:t>
            </a:r>
          </a:p>
          <a:p>
            <a:r>
              <a:rPr lang="en-US" sz="2800" dirty="0" smtClean="0"/>
              <a:t>More than 1100 secondaries flown (316 in 2014-15)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CubeSat?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85800"/>
            <a:ext cx="6324600" cy="5715000"/>
          </a:xfrm>
        </p:spPr>
        <p:txBody>
          <a:bodyPr/>
          <a:lstStyle/>
          <a:p>
            <a:r>
              <a:rPr lang="en-US" sz="2700" dirty="0" smtClean="0"/>
              <a:t>Twiggs (Stanford) and </a:t>
            </a:r>
            <a:r>
              <a:rPr lang="en-US" sz="2700" dirty="0" err="1" smtClean="0"/>
              <a:t>Puig-Suari</a:t>
            </a:r>
            <a:r>
              <a:rPr lang="en-US" sz="2700" dirty="0" smtClean="0"/>
              <a:t> (Cal Poly) defined a standard for carrying 10 cm, 1 kg cubes into space</a:t>
            </a:r>
            <a:endParaRPr lang="en-US" sz="2700" i="1" dirty="0" smtClean="0"/>
          </a:p>
          <a:p>
            <a:r>
              <a:rPr lang="en-US" sz="2700" i="1" u="sng" dirty="0" smtClean="0"/>
              <a:t>Enabling/Driving Technology: P-POD</a:t>
            </a:r>
            <a:endParaRPr lang="en-US" sz="2700" u="sng" dirty="0" smtClean="0"/>
          </a:p>
          <a:p>
            <a:pPr lvl="1"/>
            <a:r>
              <a:rPr lang="en-US" sz="2300" dirty="0" smtClean="0"/>
              <a:t>Key feature: launch container</a:t>
            </a:r>
          </a:p>
          <a:p>
            <a:pPr lvl="1"/>
            <a:r>
              <a:rPr lang="en-US" sz="2300" dirty="0" smtClean="0"/>
              <a:t>Volume, not mass, is the driver (!)</a:t>
            </a:r>
          </a:p>
          <a:p>
            <a:r>
              <a:rPr lang="en-US" sz="2700" dirty="0" smtClean="0"/>
              <a:t>Timeline</a:t>
            </a:r>
            <a:endParaRPr lang="en-US" sz="2700" dirty="0" smtClean="0"/>
          </a:p>
          <a:p>
            <a:pPr lvl="1"/>
            <a:r>
              <a:rPr lang="en-US" sz="2200" dirty="0" smtClean="0"/>
              <a:t>1999 Concept definition, flight validation</a:t>
            </a:r>
          </a:p>
          <a:p>
            <a:pPr lvl="1"/>
            <a:r>
              <a:rPr lang="en-US" sz="2200" dirty="0" smtClean="0"/>
              <a:t>2003 First flight with CubeSat specification</a:t>
            </a:r>
          </a:p>
          <a:p>
            <a:pPr lvl="1"/>
            <a:r>
              <a:rPr lang="en-US" sz="2200" dirty="0" smtClean="0"/>
              <a:t>2010 70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flight</a:t>
            </a:r>
          </a:p>
          <a:p>
            <a:pPr lvl="1"/>
            <a:r>
              <a:rPr lang="en-US" sz="2200" dirty="0" smtClean="0"/>
              <a:t>2012 100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flight; NASA selects 33 CubeSats to fly (backlog of 59)</a:t>
            </a:r>
          </a:p>
          <a:p>
            <a:pPr lvl="1"/>
            <a:r>
              <a:rPr lang="en-US" sz="2200" dirty="0" smtClean="0"/>
              <a:t>2014 Planet Labs flies dozens</a:t>
            </a:r>
          </a:p>
          <a:p>
            <a:pPr lvl="1"/>
            <a:r>
              <a:rPr lang="en-US" sz="2200" dirty="0" smtClean="0"/>
              <a:t>2015 400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flight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6756" y="481446"/>
            <a:ext cx="2029690" cy="2590799"/>
          </a:xfrm>
          <a:prstGeom prst="rect">
            <a:avLst/>
          </a:prstGeom>
        </p:spPr>
      </p:pic>
      <p:pic>
        <p:nvPicPr>
          <p:cNvPr id="8" name="Picture 7" descr="img012.jpg"/>
          <p:cNvPicPr>
            <a:picLocks noChangeAspect="1"/>
          </p:cNvPicPr>
          <p:nvPr/>
        </p:nvPicPr>
        <p:blipFill>
          <a:blip r:embed="rId3"/>
          <a:srcRect l="4311" t="28738" r="7319"/>
          <a:stretch>
            <a:fillRect/>
          </a:stretch>
        </p:blipFill>
        <p:spPr>
          <a:xfrm>
            <a:off x="76200" y="4800600"/>
            <a:ext cx="2519833" cy="152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819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66506" y="6096000"/>
            <a:ext cx="120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ourier New"/>
                <a:cs typeface="Courier New"/>
              </a:rPr>
              <a:t>cubesat.org</a:t>
            </a:r>
            <a:endParaRPr lang="en-US" sz="12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811" y="4495800"/>
            <a:ext cx="1031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ourier New"/>
                <a:cs typeface="Courier New"/>
              </a:rPr>
              <a:t>cubesat.org</a:t>
            </a:r>
            <a:endParaRPr lang="en-US" sz="10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Just Keep Coming …</a:t>
            </a:r>
            <a:endParaRPr lang="en-US" dirty="0"/>
          </a:p>
        </p:txBody>
      </p:sp>
      <p:pic>
        <p:nvPicPr>
          <p:cNvPr id="4" name="second_count.png" descr="/Users/mas/Documents/Conferences &amp; Papers/IEEE/second_count.png"/>
          <p:cNvPicPr>
            <a:picLocks noChangeAspect="1"/>
          </p:cNvPicPr>
          <p:nvPr/>
        </p:nvPicPr>
        <p:blipFill>
          <a:blip r:embed="rId2" r:link="rId3"/>
          <a:srcRect l="5694" t="7500" r="2500" b="9149"/>
          <a:stretch>
            <a:fillRect/>
          </a:stretch>
        </p:blipFill>
        <p:spPr>
          <a:xfrm>
            <a:off x="381000" y="762000"/>
            <a:ext cx="8686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356" y="1066800"/>
            <a:ext cx="35338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Secondary Spacecraft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Launched Each Year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08" y="593913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9183" y="59436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9436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508" y="59436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29" y="4445913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50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877" y="32004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877" y="19812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150</a:t>
            </a:r>
            <a:endParaRPr lang="en-US"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cond_cubes.png" descr="/Users/mas/Documents/Conferences &amp; Papers/IEEE/second_cubes.png"/>
          <p:cNvPicPr>
            <a:picLocks noChangeAspect="1"/>
          </p:cNvPicPr>
          <p:nvPr/>
        </p:nvPicPr>
        <p:blipFill>
          <a:blip r:embed="rId2" r:link="rId3"/>
          <a:srcRect l="5556" t="10000" r="3333" b="10000"/>
          <a:stretch>
            <a:fillRect/>
          </a:stretch>
        </p:blipFill>
        <p:spPr>
          <a:xfrm>
            <a:off x="381000" y="990600"/>
            <a:ext cx="86106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CubeSat vs. Non-CubeSat (2000-2015)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9183" y="594806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2005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6183" y="594806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508" y="5948065"/>
            <a:ext cx="812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2015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06" y="4445913"/>
            <a:ext cx="498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50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3200400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100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2007513"/>
            <a:ext cx="655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/>
                <a:cs typeface="Arial"/>
              </a:rPr>
              <a:t>150</a:t>
            </a:r>
            <a:endParaRPr lang="en-US"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These Lovely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Scour databases, ask lots of </a:t>
            </a:r>
            <a:r>
              <a:rPr lang="en-US" sz="2800" dirty="0" smtClean="0"/>
              <a:t>questions</a:t>
            </a:r>
          </a:p>
          <a:p>
            <a:pPr lvl="1"/>
            <a:r>
              <a:rPr lang="en-US" sz="2400" dirty="0" smtClean="0"/>
              <a:t>Public: Gunter’s Space Page (international launch log)</a:t>
            </a:r>
          </a:p>
          <a:p>
            <a:pPr lvl="1"/>
            <a:r>
              <a:rPr lang="en-US" sz="2400" dirty="0" smtClean="0"/>
              <a:t>Public: Jonathan’s Space Report (orbital elements)</a:t>
            </a:r>
          </a:p>
          <a:p>
            <a:pPr lvl="1"/>
            <a:r>
              <a:rPr lang="en-US" sz="2400" dirty="0" smtClean="0"/>
              <a:t>Public: DK3WN </a:t>
            </a:r>
            <a:r>
              <a:rPr lang="en-US" sz="2400" dirty="0" err="1" smtClean="0"/>
              <a:t>Satblo</a:t>
            </a:r>
            <a:r>
              <a:rPr lang="en-US" sz="2400" dirty="0" err="1" smtClean="0"/>
              <a:t>g</a:t>
            </a:r>
            <a:r>
              <a:rPr lang="en-US" sz="2400" dirty="0" smtClean="0"/>
              <a:t> (university/amateur operations)</a:t>
            </a:r>
          </a:p>
          <a:p>
            <a:pPr lvl="1"/>
            <a:r>
              <a:rPr lang="en-US" sz="2400" dirty="0" smtClean="0"/>
              <a:t>Public: Union of Concerned Scientists (operational status)</a:t>
            </a:r>
          </a:p>
          <a:p>
            <a:pPr lvl="1"/>
            <a:r>
              <a:rPr lang="en-US" sz="2400" dirty="0" smtClean="0"/>
              <a:t>Public: Program websites, conference presentations</a:t>
            </a:r>
            <a:endParaRPr lang="en-US" sz="2400" dirty="0" smtClean="0"/>
          </a:p>
          <a:p>
            <a:pPr lvl="1"/>
            <a:r>
              <a:rPr lang="en-US" sz="2400" dirty="0" smtClean="0"/>
              <a:t>Private: Personal communications</a:t>
            </a:r>
            <a:endParaRPr lang="en-US" sz="2400" dirty="0" smtClean="0"/>
          </a:p>
          <a:p>
            <a:r>
              <a:rPr lang="en-US" sz="2800" dirty="0" smtClean="0"/>
              <a:t>Compile information into a central database</a:t>
            </a:r>
          </a:p>
          <a:p>
            <a:pPr lvl="1"/>
            <a:r>
              <a:rPr lang="en-US" sz="2400" dirty="0" smtClean="0"/>
              <a:t>“Census” data, plus our own internal assessments</a:t>
            </a:r>
          </a:p>
          <a:p>
            <a:pPr lvl="1"/>
            <a:r>
              <a:rPr lang="en-US" sz="2400" dirty="0" smtClean="0"/>
              <a:t>Web-accessible/searchable/</a:t>
            </a:r>
            <a:r>
              <a:rPr lang="en-US" sz="2400" dirty="0" err="1" smtClean="0"/>
              <a:t>plotable</a:t>
            </a:r>
            <a:endParaRPr lang="en-US" sz="2400" dirty="0" smtClean="0"/>
          </a:p>
          <a:p>
            <a:r>
              <a:rPr lang="en-US" sz="2800" dirty="0" smtClean="0"/>
              <a:t>Try </a:t>
            </a:r>
            <a:r>
              <a:rPr lang="en-US" sz="2800" dirty="0" smtClean="0"/>
              <a:t>not to pull your hair out when</a:t>
            </a:r>
            <a:r>
              <a:rPr lang="en-US" sz="2800" dirty="0" smtClean="0"/>
              <a:t> several dozen CubeSats deploy </a:t>
            </a:r>
            <a:r>
              <a:rPr lang="en-US" sz="2800" dirty="0" smtClean="0"/>
              <a:t>in the span of 3 days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 quality: </a:t>
            </a:r>
            <a:r>
              <a:rPr lang="en-US" sz="2400" b="1" dirty="0" smtClean="0">
                <a:solidFill>
                  <a:srgbClr val="0B5F16"/>
                </a:solidFill>
              </a:rPr>
              <a:t>Complete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8000"/>
                </a:solidFill>
              </a:rPr>
              <a:t>partial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incomplete</a:t>
            </a:r>
          </a:p>
          <a:p>
            <a:r>
              <a:rPr lang="en-US" sz="2400" dirty="0" smtClean="0"/>
              <a:t>Census Data</a:t>
            </a:r>
          </a:p>
          <a:p>
            <a:pPr lvl="1"/>
            <a:r>
              <a:rPr lang="en-US" sz="2000" dirty="0" smtClean="0"/>
              <a:t>Identifiers (</a:t>
            </a:r>
            <a:r>
              <a:rPr lang="en-US" sz="2000" b="1" dirty="0" smtClean="0">
                <a:solidFill>
                  <a:srgbClr val="008000"/>
                </a:solidFill>
              </a:rPr>
              <a:t>NORAD, COSPAR, Mission Name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Basic parameters (</a:t>
            </a:r>
            <a:r>
              <a:rPr lang="en-US" sz="2000" b="1" dirty="0" smtClean="0">
                <a:solidFill>
                  <a:srgbClr val="008000"/>
                </a:solidFill>
              </a:rPr>
              <a:t>Mass, size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Launch and orbit (</a:t>
            </a:r>
            <a:r>
              <a:rPr lang="en-US" sz="2000" b="1" dirty="0" smtClean="0">
                <a:solidFill>
                  <a:srgbClr val="008000"/>
                </a:solidFill>
              </a:rPr>
              <a:t>Launch site, launch date, orbit elements, launch vehicle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8000"/>
                </a:solidFill>
              </a:rPr>
              <a:t>ejector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8000"/>
                </a:solidFill>
              </a:rPr>
              <a:t>decay date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Organization (</a:t>
            </a:r>
            <a:r>
              <a:rPr lang="en-US" sz="2000" b="1" dirty="0" smtClean="0">
                <a:solidFill>
                  <a:srgbClr val="008000"/>
                </a:solidFill>
              </a:rPr>
              <a:t>Prime contractor, user/sponsor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Mission (</a:t>
            </a:r>
            <a:r>
              <a:rPr lang="en-US" sz="2000" b="1" dirty="0" smtClean="0">
                <a:solidFill>
                  <a:srgbClr val="008000"/>
                </a:solidFill>
              </a:rPr>
              <a:t>Description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Key instruments/components</a:t>
            </a:r>
          </a:p>
          <a:p>
            <a:r>
              <a:rPr lang="en-US" sz="2400" dirty="0" smtClean="0"/>
              <a:t>Mission assessments</a:t>
            </a:r>
          </a:p>
          <a:p>
            <a:pPr lvl="1"/>
            <a:r>
              <a:rPr lang="en-US" sz="2000" b="1" dirty="0" smtClean="0">
                <a:solidFill>
                  <a:srgbClr val="0B5F16"/>
                </a:solidFill>
              </a:rPr>
              <a:t>Category/type of mission, developer</a:t>
            </a:r>
          </a:p>
          <a:p>
            <a:pPr lvl="1"/>
            <a:r>
              <a:rPr lang="en-US" sz="2000" b="1" dirty="0" smtClean="0">
                <a:solidFill>
                  <a:srgbClr val="FF8000"/>
                </a:solidFill>
              </a:rPr>
              <a:t>Mission and functional status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Operational milestones</a:t>
            </a:r>
          </a:p>
          <a:p>
            <a:r>
              <a:rPr lang="en-US" sz="2400" dirty="0" smtClean="0"/>
              <a:t>Not collected (yet?)</a:t>
            </a:r>
          </a:p>
          <a:p>
            <a:pPr lvl="1"/>
            <a:r>
              <a:rPr lang="en-US" sz="2000" dirty="0" smtClean="0"/>
              <a:t>Cost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S_Pres_V1">
  <a:themeElements>
    <a:clrScheme name="AAS_Pres_V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S_Pres_V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AAS_Pres_V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S_Pres_V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AS_Pres_V1">
  <a:themeElements>
    <a:clrScheme name="AAS_Pres_V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S_Pres_V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AAS_Pres_V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S_Pres_V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S_Pres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F:\Documents and Settings\Swartwouts\My Documents\Work\AAS_Pres_V1.ppt</Template>
  <TotalTime>7729</TotalTime>
  <Words>1380</Words>
  <Application>Microsoft Macintosh PowerPoint</Application>
  <PresentationFormat>On-screen Show (4:3)</PresentationFormat>
  <Paragraphs>243</Paragraphs>
  <Slides>29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AAS_Pres_V1</vt:lpstr>
      <vt:lpstr>1_AAS_Pres_V1</vt:lpstr>
      <vt:lpstr>Mission Success in CubeSats: Improving the Data Collection  Work to Date</vt:lpstr>
      <vt:lpstr>Motivation and Objectives</vt:lpstr>
      <vt:lpstr>Agenda for This Discussion</vt:lpstr>
      <vt:lpstr>What are Secondaries?</vt:lpstr>
      <vt:lpstr>What Is a CubeSat?</vt:lpstr>
      <vt:lpstr>They Just Keep Coming …</vt:lpstr>
      <vt:lpstr>CubeSat vs. Non-CubeSat (2000-2015)</vt:lpstr>
      <vt:lpstr>How to Create These Lovely Plots</vt:lpstr>
      <vt:lpstr>In Our Database</vt:lpstr>
      <vt:lpstr>Agenda for This Discussion</vt:lpstr>
      <vt:lpstr>Who Flies (1): By Nation (all secondaries)</vt:lpstr>
      <vt:lpstr>Who Flies (2): Mission Developer Type</vt:lpstr>
      <vt:lpstr>Rethinking the Developer Types</vt:lpstr>
      <vt:lpstr>Who Flies (2): Mission Developer Type</vt:lpstr>
      <vt:lpstr>Who Flies (3): Mission Type</vt:lpstr>
      <vt:lpstr>CubeSat Mission Type by Developer Class</vt:lpstr>
      <vt:lpstr>How are they reaching orbit?</vt:lpstr>
      <vt:lpstr>How are they reaching orbit?</vt:lpstr>
      <vt:lpstr>How are they reaching orbit?</vt:lpstr>
      <vt:lpstr>That’s a Lot of Secondaries…</vt:lpstr>
      <vt:lpstr>New Definition: Mission Status</vt:lpstr>
      <vt:lpstr>Mission Status by Launch Year</vt:lpstr>
      <vt:lpstr>Mission Status by Developer Class</vt:lpstr>
      <vt:lpstr>Why the discrepancy?</vt:lpstr>
      <vt:lpstr>QA Approach: “Because I Said So!”</vt:lpstr>
      <vt:lpstr>Summary and Next Steps</vt:lpstr>
      <vt:lpstr>Please, tell your friends</vt:lpstr>
      <vt:lpstr>Acknowledgements</vt:lpstr>
      <vt:lpstr>Mission Success in CubeSats: Improving the Data Collection  Work to Date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Success in CubeSats: Improving the Data Collection  Work to Date</dc:title>
  <dc:subject/>
  <dc:creator>Michael Swartwout</dc:creator>
  <cp:keywords/>
  <dc:description/>
  <cp:lastModifiedBy>Michael Swartwout</cp:lastModifiedBy>
  <cp:revision>182</cp:revision>
  <cp:lastPrinted>2014-03-03T06:12:24Z</cp:lastPrinted>
  <dcterms:created xsi:type="dcterms:W3CDTF">2016-03-24T19:00:40Z</dcterms:created>
  <dcterms:modified xsi:type="dcterms:W3CDTF">2016-03-24T19:47:36Z</dcterms:modified>
  <cp:category/>
</cp:coreProperties>
</file>