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69" r:id="rId2"/>
    <p:sldMasterId id="2147483660" r:id="rId3"/>
  </p:sldMasterIdLst>
  <p:notesMasterIdLst>
    <p:notesMasterId r:id="rId18"/>
  </p:notesMasterIdLst>
  <p:sldIdLst>
    <p:sldId id="256" r:id="rId4"/>
    <p:sldId id="258" r:id="rId5"/>
    <p:sldId id="263" r:id="rId6"/>
    <p:sldId id="282" r:id="rId7"/>
    <p:sldId id="259" r:id="rId8"/>
    <p:sldId id="281" r:id="rId9"/>
    <p:sldId id="284" r:id="rId10"/>
    <p:sldId id="285" r:id="rId11"/>
    <p:sldId id="279" r:id="rId12"/>
    <p:sldId id="264" r:id="rId13"/>
    <p:sldId id="283" r:id="rId14"/>
    <p:sldId id="280" r:id="rId15"/>
    <p:sldId id="289" r:id="rId16"/>
    <p:sldId id="287"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5F8"/>
    <a:srgbClr val="CDDBFB"/>
    <a:srgbClr val="76A8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84816" autoAdjust="0"/>
  </p:normalViewPr>
  <p:slideViewPr>
    <p:cSldViewPr snapToGrid="0" snapToObjects="1">
      <p:cViewPr>
        <p:scale>
          <a:sx n="80" d="100"/>
          <a:sy n="80" d="100"/>
        </p:scale>
        <p:origin x="-172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1440" y="7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184"/>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1183" y="0"/>
            <a:ext cx="3037628" cy="464184"/>
          </a:xfrm>
          <a:prstGeom prst="rect">
            <a:avLst/>
          </a:prstGeom>
        </p:spPr>
        <p:txBody>
          <a:bodyPr vert="horz" lIns="91577" tIns="45789" rIns="91577" bIns="45789" rtlCol="0"/>
          <a:lstStyle>
            <a:lvl1pPr algn="r">
              <a:defRPr sz="1200"/>
            </a:lvl1pPr>
          </a:lstStyle>
          <a:p>
            <a:fld id="{B9423963-C076-4ADC-AE56-71427B95C471}" type="datetimeFigureOut">
              <a:rPr lang="en-US" smtClean="0"/>
              <a:t>8/30/2013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1359" y="4416108"/>
            <a:ext cx="5607684" cy="4182427"/>
          </a:xfrm>
          <a:prstGeom prst="rect">
            <a:avLst/>
          </a:prstGeom>
        </p:spPr>
        <p:txBody>
          <a:bodyPr vert="horz" lIns="91577" tIns="45789" rIns="91577" bIns="457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27"/>
            <a:ext cx="3037628" cy="464184"/>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1183" y="8830627"/>
            <a:ext cx="3037628" cy="464184"/>
          </a:xfrm>
          <a:prstGeom prst="rect">
            <a:avLst/>
          </a:prstGeom>
        </p:spPr>
        <p:txBody>
          <a:bodyPr vert="horz" lIns="91577" tIns="45789" rIns="91577" bIns="45789" rtlCol="0" anchor="b"/>
          <a:lstStyle>
            <a:lvl1pPr algn="r">
              <a:defRPr sz="1200"/>
            </a:lvl1pPr>
          </a:lstStyle>
          <a:p>
            <a:fld id="{82DE5A09-7F8C-4566-A24C-00E9F19C2ED7}" type="slidenum">
              <a:rPr lang="en-US" smtClean="0"/>
              <a:t>‹#›</a:t>
            </a:fld>
            <a:endParaRPr lang="en-US"/>
          </a:p>
        </p:txBody>
      </p:sp>
    </p:spTree>
    <p:extLst>
      <p:ext uri="{BB962C8B-B14F-4D97-AF65-F5344CB8AC3E}">
        <p14:creationId xmlns:p14="http://schemas.microsoft.com/office/powerpoint/2010/main" val="413302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parxsystems.com/products/ea/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 Page</a:t>
            </a:r>
            <a:endParaRPr lang="en-US" dirty="0"/>
          </a:p>
        </p:txBody>
      </p:sp>
      <p:sp>
        <p:nvSpPr>
          <p:cNvPr id="4" name="Slide Number Placeholder 3"/>
          <p:cNvSpPr>
            <a:spLocks noGrp="1"/>
          </p:cNvSpPr>
          <p:nvPr>
            <p:ph type="sldNum" sz="quarter" idx="10"/>
          </p:nvPr>
        </p:nvSpPr>
        <p:spPr/>
        <p:txBody>
          <a:bodyPr/>
          <a:lstStyle/>
          <a:p>
            <a:fld id="{82DE5A09-7F8C-4566-A24C-00E9F19C2ED7}"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IV&amp;V analyzes SLS-FSW Specifications, Bbox, Wbox, </a:t>
            </a:r>
            <a:r>
              <a:rPr lang="en-US" b="1" dirty="0"/>
              <a:t> </a:t>
            </a:r>
            <a:r>
              <a:rPr lang="en-US" b="1" dirty="0" smtClean="0"/>
              <a:t>Design,</a:t>
            </a:r>
            <a:r>
              <a:rPr lang="en-US" b="1" dirty="0"/>
              <a:t> </a:t>
            </a:r>
            <a:r>
              <a:rPr lang="en-US" b="1" dirty="0" smtClean="0"/>
              <a:t>CM</a:t>
            </a:r>
            <a:endParaRPr lang="en-US" b="1" dirty="0"/>
          </a:p>
          <a:p>
            <a:r>
              <a:rPr lang="en-US" b="1" dirty="0" smtClean="0"/>
              <a:t>IV&amp;V makes an EA </a:t>
            </a:r>
            <a:r>
              <a:rPr lang="en-US" b="1" dirty="0"/>
              <a:t>build after each </a:t>
            </a:r>
            <a:r>
              <a:rPr lang="en-US" b="1" dirty="0" smtClean="0"/>
              <a:t>SPRINT</a:t>
            </a:r>
          </a:p>
          <a:p>
            <a:r>
              <a:rPr lang="en-US" b="1" dirty="0" smtClean="0"/>
              <a:t>IV&amp;V traces for Completeness </a:t>
            </a:r>
            <a:r>
              <a:rPr lang="en-US" b="1" dirty="0"/>
              <a:t>and Cohesiveness</a:t>
            </a:r>
          </a:p>
          <a:p>
            <a:r>
              <a:rPr lang="en-US" b="1" dirty="0" smtClean="0"/>
              <a:t>IV&amp;V methods applies 3 </a:t>
            </a:r>
            <a:r>
              <a:rPr lang="en-US" b="1" dirty="0"/>
              <a:t>Questions </a:t>
            </a:r>
            <a:r>
              <a:rPr lang="en-US" b="1" dirty="0" smtClean="0"/>
              <a:t>to table for every tool, adhering to tool</a:t>
            </a:r>
            <a:endParaRPr lang="en-US" b="1" dirty="0"/>
          </a:p>
          <a:p>
            <a:r>
              <a:rPr lang="en-US" b="1" dirty="0" smtClean="0">
                <a:solidFill>
                  <a:srgbClr val="FF0000"/>
                </a:solidFill>
              </a:rPr>
              <a:t>	</a:t>
            </a:r>
            <a:r>
              <a:rPr lang="en-US" b="1" dirty="0" smtClean="0"/>
              <a:t>Method </a:t>
            </a:r>
            <a:r>
              <a:rPr lang="en-US" b="1" dirty="0"/>
              <a:t>put together on </a:t>
            </a:r>
            <a:r>
              <a:rPr lang="en-US" b="1" u="sng" dirty="0"/>
              <a:t>tools</a:t>
            </a:r>
            <a:r>
              <a:rPr lang="en-US" b="1" dirty="0"/>
              <a:t> and </a:t>
            </a:r>
            <a:r>
              <a:rPr lang="en-US" b="1" u="sng" dirty="0"/>
              <a:t>scripts</a:t>
            </a:r>
            <a:r>
              <a:rPr lang="en-US" b="1" dirty="0"/>
              <a:t> help us achieve these </a:t>
            </a:r>
            <a:r>
              <a:rPr lang="en-US" b="1" dirty="0" smtClean="0"/>
              <a:t>goals</a:t>
            </a:r>
          </a:p>
          <a:p>
            <a:r>
              <a:rPr lang="en-US" b="1" dirty="0" smtClean="0"/>
              <a:t>	Makes </a:t>
            </a:r>
            <a:r>
              <a:rPr lang="en-US" b="1" dirty="0"/>
              <a:t>EA with functionality it easier enhancement to the tools</a:t>
            </a:r>
            <a:r>
              <a:rPr lang="en-US" b="1" dirty="0" smtClean="0"/>
              <a:t>.</a:t>
            </a:r>
          </a:p>
          <a:p>
            <a:r>
              <a:rPr lang="en-US" b="1" dirty="0" smtClean="0"/>
              <a:t>IV&amp;V TSR/TF methods provide framework </a:t>
            </a:r>
            <a:r>
              <a:rPr lang="en-US" b="1" dirty="0"/>
              <a:t>u</a:t>
            </a:r>
            <a:r>
              <a:rPr lang="en-US" b="1" dirty="0" smtClean="0"/>
              <a:t>sing </a:t>
            </a:r>
            <a:r>
              <a:rPr lang="en-US" b="1" dirty="0"/>
              <a:t>EA </a:t>
            </a:r>
            <a:r>
              <a:rPr lang="en-US" b="1" dirty="0" smtClean="0"/>
              <a:t>to assure  consistency </a:t>
            </a:r>
            <a:r>
              <a:rPr lang="en-US" b="1" dirty="0"/>
              <a:t>and quality			</a:t>
            </a:r>
            <a:r>
              <a:rPr lang="en-US" dirty="0"/>
              <a:t>8</a:t>
            </a:r>
            <a:endParaRPr lang="en-US" b="1" dirty="0"/>
          </a:p>
          <a:p>
            <a:r>
              <a:rPr lang="en-US" dirty="0" smtClean="0"/>
              <a:t>Apply </a:t>
            </a:r>
            <a:r>
              <a:rPr lang="en-US" dirty="0"/>
              <a:t>EA </a:t>
            </a:r>
            <a:r>
              <a:rPr lang="en-US" dirty="0" smtClean="0"/>
              <a:t>to </a:t>
            </a:r>
            <a:r>
              <a:rPr lang="en-US" dirty="0"/>
              <a:t>perform IV&amp;V </a:t>
            </a:r>
            <a:r>
              <a:rPr lang="en-US" dirty="0" smtClean="0"/>
              <a:t>using tools </a:t>
            </a:r>
            <a:r>
              <a:rPr lang="en-US" dirty="0"/>
              <a:t>and scripts we </a:t>
            </a:r>
            <a:r>
              <a:rPr lang="en-US" dirty="0" smtClean="0"/>
              <a:t>believe provide </a:t>
            </a:r>
            <a:r>
              <a:rPr lang="en-US" dirty="0"/>
              <a:t>these </a:t>
            </a:r>
            <a:r>
              <a:rPr lang="en-US" dirty="0" smtClean="0"/>
              <a:t>functions on.</a:t>
            </a:r>
            <a:endParaRPr lang="en-US" dirty="0"/>
          </a:p>
          <a:p>
            <a:pPr lvl="1"/>
            <a:r>
              <a:rPr lang="en-US" b="1" dirty="0"/>
              <a:t>Specifications </a:t>
            </a:r>
            <a:r>
              <a:rPr lang="en-US" b="1" dirty="0" smtClean="0"/>
              <a:t>(Black </a:t>
            </a:r>
            <a:r>
              <a:rPr lang="en-US" b="1" dirty="0"/>
              <a:t>box / White Box)</a:t>
            </a:r>
          </a:p>
          <a:p>
            <a:pPr lvl="1"/>
            <a:r>
              <a:rPr lang="en-US" b="1" dirty="0"/>
              <a:t>Design Implementation  </a:t>
            </a:r>
            <a:r>
              <a:rPr lang="en-US" b="1" dirty="0" smtClean="0"/>
              <a:t>(We </a:t>
            </a:r>
            <a:r>
              <a:rPr lang="en-US" b="1" dirty="0"/>
              <a:t>apply TF/METHODS to perform </a:t>
            </a:r>
            <a:r>
              <a:rPr lang="en-US" b="1" dirty="0" smtClean="0"/>
              <a:t>IVV)</a:t>
            </a:r>
            <a:endParaRPr lang="en-US" b="1" dirty="0"/>
          </a:p>
          <a:p>
            <a:pPr lvl="1"/>
            <a:r>
              <a:rPr lang="en-US" b="1" dirty="0"/>
              <a:t>Configuration Management (CM) Use TOOLS to apply methods.</a:t>
            </a:r>
          </a:p>
          <a:p>
            <a:pPr lvl="2"/>
            <a:r>
              <a:rPr lang="en-US" b="1" dirty="0"/>
              <a:t>Make EA build after each SPRINT</a:t>
            </a:r>
          </a:p>
          <a:p>
            <a:pPr lvl="2"/>
            <a:r>
              <a:rPr lang="en-US" b="1" dirty="0"/>
              <a:t>Trace Completeness and Cohesiveness</a:t>
            </a:r>
          </a:p>
          <a:p>
            <a:pPr lvl="1"/>
            <a:r>
              <a:rPr lang="en-US" b="1" dirty="0"/>
              <a:t>How 3 Questions Applied to Table – State we are trying to meet </a:t>
            </a:r>
            <a:r>
              <a:rPr lang="en-US" b="1" dirty="0" smtClean="0"/>
              <a:t>objectives</a:t>
            </a:r>
            <a:endParaRPr lang="en-US" b="1" dirty="0"/>
          </a:p>
          <a:p>
            <a:pPr lvl="1"/>
            <a:r>
              <a:rPr lang="en-US" b="1" dirty="0"/>
              <a:t>IPEP / TSR / Methods Traceability Using EA Tools </a:t>
            </a:r>
          </a:p>
          <a:p>
            <a:pPr lvl="1"/>
            <a:r>
              <a:rPr lang="en-US" b="1" dirty="0"/>
              <a:t>HAZARD </a:t>
            </a:r>
            <a:endParaRPr lang="en-US" b="1" dirty="0" smtClean="0"/>
          </a:p>
          <a:p>
            <a:pPr lvl="1"/>
            <a:r>
              <a:rPr lang="en-US" b="1" dirty="0" smtClean="0"/>
              <a:t>TF/METHODS </a:t>
            </a:r>
            <a:r>
              <a:rPr lang="en-US" b="1" dirty="0"/>
              <a:t>provides application of </a:t>
            </a:r>
            <a:r>
              <a:rPr lang="en-US" b="1" dirty="0" smtClean="0"/>
              <a:t>Framework Assure </a:t>
            </a:r>
            <a:r>
              <a:rPr lang="en-US" b="1" dirty="0"/>
              <a:t>consistency and quality	</a:t>
            </a:r>
            <a:endParaRPr lang="en-US" b="1" dirty="0">
              <a:solidFill>
                <a:srgbClr val="FF0000"/>
              </a:solidFill>
            </a:endParaRPr>
          </a:p>
          <a:p>
            <a:pPr lvl="1"/>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82DE5A09-7F8C-4566-A24C-00E9F19C2ED7}" type="slidenum">
              <a:rPr lang="en-US" smtClean="0"/>
              <a:t>10</a:t>
            </a:fld>
            <a:endParaRPr lang="en-US"/>
          </a:p>
        </p:txBody>
      </p:sp>
    </p:spTree>
    <p:extLst>
      <p:ext uri="{BB962C8B-B14F-4D97-AF65-F5344CB8AC3E}">
        <p14:creationId xmlns:p14="http://schemas.microsoft.com/office/powerpoint/2010/main" val="1816260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E5A09-7F8C-4566-A24C-00E9F19C2ED7}" type="slidenum">
              <a:rPr lang="en-US" smtClean="0"/>
              <a:t>11</a:t>
            </a:fld>
            <a:endParaRPr lang="en-US"/>
          </a:p>
        </p:txBody>
      </p:sp>
    </p:spTree>
    <p:extLst>
      <p:ext uri="{BB962C8B-B14F-4D97-AF65-F5344CB8AC3E}">
        <p14:creationId xmlns:p14="http://schemas.microsoft.com/office/powerpoint/2010/main" val="313377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E5A09-7F8C-4566-A24C-00E9F19C2ED7}" type="slidenum">
              <a:rPr lang="en-US" smtClean="0"/>
              <a:t>12</a:t>
            </a:fld>
            <a:endParaRPr lang="en-US"/>
          </a:p>
        </p:txBody>
      </p:sp>
    </p:spTree>
    <p:extLst>
      <p:ext uri="{BB962C8B-B14F-4D97-AF65-F5344CB8AC3E}">
        <p14:creationId xmlns:p14="http://schemas.microsoft.com/office/powerpoint/2010/main" val="480505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E5A09-7F8C-4566-A24C-00E9F19C2ED7}" type="slidenum">
              <a:rPr lang="en-US" smtClean="0"/>
              <a:t>13</a:t>
            </a:fld>
            <a:endParaRPr lang="en-US"/>
          </a:p>
        </p:txBody>
      </p:sp>
    </p:spTree>
    <p:extLst>
      <p:ext uri="{BB962C8B-B14F-4D97-AF65-F5344CB8AC3E}">
        <p14:creationId xmlns:p14="http://schemas.microsoft.com/office/powerpoint/2010/main" val="3399555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E5A09-7F8C-4566-A24C-00E9F19C2ED7}" type="slidenum">
              <a:rPr lang="en-US" smtClean="0"/>
              <a:t>14</a:t>
            </a:fld>
            <a:endParaRPr lang="en-US"/>
          </a:p>
        </p:txBody>
      </p:sp>
    </p:spTree>
    <p:extLst>
      <p:ext uri="{BB962C8B-B14F-4D97-AF65-F5344CB8AC3E}">
        <p14:creationId xmlns:p14="http://schemas.microsoft.com/office/powerpoint/2010/main" val="209657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6"/>
            <a:r>
              <a:rPr lang="en-US" dirty="0" smtClean="0"/>
              <a:t>			NOTES</a:t>
            </a:r>
            <a:endParaRPr lang="en-US" dirty="0"/>
          </a:p>
          <a:p>
            <a:pPr marL="171707" indent="-171707">
              <a:buFont typeface="Arial" pitchFamily="34" charset="0"/>
              <a:buChar char="•"/>
            </a:pPr>
            <a:endParaRPr lang="en-US" dirty="0" smtClean="0"/>
          </a:p>
          <a:p>
            <a:pPr marL="171707" indent="-171707">
              <a:buFont typeface="Arial" pitchFamily="34" charset="0"/>
              <a:buChar char="•"/>
            </a:pPr>
            <a:r>
              <a:rPr lang="en-US" dirty="0" smtClean="0"/>
              <a:t>The objective of this presentation is:</a:t>
            </a:r>
          </a:p>
          <a:p>
            <a:pPr marL="629593" lvl="1" indent="-171707">
              <a:buFont typeface="Arial" pitchFamily="34" charset="0"/>
              <a:buChar char="•"/>
            </a:pPr>
            <a:r>
              <a:rPr lang="en-US" dirty="0" smtClean="0"/>
              <a:t>How to use Enterprise Architect (EA) tools to perform IV&amp;V on the SLS Flight Software.</a:t>
            </a:r>
          </a:p>
          <a:p>
            <a:pPr marL="171707" indent="-171707">
              <a:buFont typeface="Arial" pitchFamily="34" charset="0"/>
              <a:buChar char="•"/>
            </a:pPr>
            <a:endParaRPr lang="en-US" dirty="0"/>
          </a:p>
          <a:p>
            <a:pPr marL="171707" indent="-171707">
              <a:buFont typeface="Arial" pitchFamily="34" charset="0"/>
              <a:buChar char="•"/>
            </a:pPr>
            <a:r>
              <a:rPr lang="en-US" dirty="0" smtClean="0"/>
              <a:t>Our Target Discussion Topic which is the SLS Flight Software</a:t>
            </a:r>
          </a:p>
          <a:p>
            <a:pPr marL="171707" indent="-171707">
              <a:buFont typeface="Arial" pitchFamily="34" charset="0"/>
              <a:buChar char="•"/>
            </a:pPr>
            <a:endParaRPr lang="en-US" dirty="0" smtClean="0"/>
          </a:p>
          <a:p>
            <a:pPr marL="171707" indent="-171707">
              <a:buFont typeface="Arial" pitchFamily="34" charset="0"/>
              <a:buChar char="•"/>
            </a:pPr>
            <a:r>
              <a:rPr lang="en-US" dirty="0" smtClean="0"/>
              <a:t>How EA Modeling is utilized for both FSW development and IV&amp;V</a:t>
            </a:r>
          </a:p>
          <a:p>
            <a:pPr marL="171707" indent="-171707">
              <a:buFont typeface="Arial" pitchFamily="34" charset="0"/>
              <a:buChar char="•"/>
            </a:pPr>
            <a:endParaRPr lang="en-US" dirty="0"/>
          </a:p>
          <a:p>
            <a:pPr marL="171707" indent="-171707">
              <a:buFont typeface="Arial" pitchFamily="34" charset="0"/>
              <a:buChar char="•"/>
            </a:pPr>
            <a:r>
              <a:rPr lang="en-US" dirty="0" smtClean="0"/>
              <a:t>IV&amp;V Performance using EA</a:t>
            </a:r>
          </a:p>
          <a:p>
            <a:pPr marL="171707" indent="-171707">
              <a:buFont typeface="Arial" pitchFamily="34" charset="0"/>
              <a:buChar char="•"/>
            </a:pPr>
            <a:endParaRPr lang="en-US" dirty="0"/>
          </a:p>
          <a:p>
            <a:pPr marL="171707" indent="-171707">
              <a:buFont typeface="Arial" pitchFamily="34" charset="0"/>
              <a:buChar char="•"/>
            </a:pPr>
            <a:r>
              <a:rPr lang="en-US" dirty="0" smtClean="0"/>
              <a:t>Summary</a:t>
            </a:r>
            <a:endParaRPr lang="en-US" dirty="0"/>
          </a:p>
        </p:txBody>
      </p:sp>
      <p:sp>
        <p:nvSpPr>
          <p:cNvPr id="4" name="Slide Number Placeholder 3"/>
          <p:cNvSpPr>
            <a:spLocks noGrp="1"/>
          </p:cNvSpPr>
          <p:nvPr>
            <p:ph type="sldNum" sz="quarter" idx="10"/>
          </p:nvPr>
        </p:nvSpPr>
        <p:spPr/>
        <p:txBody>
          <a:bodyPr/>
          <a:lstStyle/>
          <a:p>
            <a:fld id="{82DE5A09-7F8C-4566-A24C-00E9F19C2ED7}" type="slidenum">
              <a:rPr lang="en-US" smtClean="0"/>
              <a:t>2</a:t>
            </a:fld>
            <a:endParaRPr lang="en-US"/>
          </a:p>
        </p:txBody>
      </p:sp>
    </p:spTree>
    <p:extLst>
      <p:ext uri="{BB962C8B-B14F-4D97-AF65-F5344CB8AC3E}">
        <p14:creationId xmlns:p14="http://schemas.microsoft.com/office/powerpoint/2010/main" val="256465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9429" lvl="6"/>
            <a:r>
              <a:rPr lang="en-US" dirty="0" smtClean="0"/>
              <a:t>NOTES</a:t>
            </a:r>
          </a:p>
          <a:p>
            <a:pPr marL="171707" lvl="1" indent="-171707">
              <a:buFont typeface="Arial" pitchFamily="34" charset="0"/>
              <a:buChar char="•"/>
            </a:pPr>
            <a:r>
              <a:rPr lang="en-US" dirty="0" smtClean="0"/>
              <a:t>There will be a figure of the SLS vehicle architecture</a:t>
            </a:r>
            <a:endParaRPr lang="en-US" dirty="0"/>
          </a:p>
          <a:p>
            <a:pPr marL="629593" lvl="2" indent="-171707">
              <a:buFont typeface="Arial" pitchFamily="34" charset="0"/>
              <a:buChar char="•"/>
            </a:pPr>
            <a:r>
              <a:rPr lang="en-US" dirty="0" smtClean="0"/>
              <a:t>Talking points of what </a:t>
            </a:r>
            <a:r>
              <a:rPr lang="en-US" dirty="0"/>
              <a:t>it does. </a:t>
            </a:r>
            <a:endParaRPr lang="en-US" dirty="0" smtClean="0"/>
          </a:p>
          <a:p>
            <a:pPr marL="0" lvl="1"/>
            <a:endParaRPr lang="en-US" dirty="0"/>
          </a:p>
          <a:p>
            <a:pPr marL="171707" lvl="1" indent="-171707">
              <a:buFont typeface="Arial" pitchFamily="34" charset="0"/>
              <a:buChar char="•"/>
            </a:pPr>
            <a:r>
              <a:rPr lang="en-US" dirty="0" smtClean="0"/>
              <a:t>SLS vehicle includes  </a:t>
            </a:r>
            <a:r>
              <a:rPr lang="en-US" dirty="0"/>
              <a:t>SRBs, engines, FC and US, CS, Payloads </a:t>
            </a:r>
            <a:r>
              <a:rPr lang="en-US" dirty="0" smtClean="0"/>
              <a:t>and </a:t>
            </a:r>
            <a:r>
              <a:rPr lang="en-US" dirty="0"/>
              <a:t>ICPS and </a:t>
            </a:r>
            <a:r>
              <a:rPr lang="en-US" dirty="0" smtClean="0"/>
              <a:t>Launch Abort System (LAS).</a:t>
            </a:r>
          </a:p>
          <a:p>
            <a:pPr marL="171707" lvl="1" indent="-171707">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2DE5A09-7F8C-4566-A24C-00E9F19C2ED7}" type="slidenum">
              <a:rPr lang="en-US" smtClean="0"/>
              <a:t>3</a:t>
            </a:fld>
            <a:endParaRPr lang="en-US"/>
          </a:p>
        </p:txBody>
      </p:sp>
    </p:spTree>
    <p:extLst>
      <p:ext uri="{BB962C8B-B14F-4D97-AF65-F5344CB8AC3E}">
        <p14:creationId xmlns:p14="http://schemas.microsoft.com/office/powerpoint/2010/main" val="392970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6"/>
            <a:r>
              <a:rPr lang="en-US" dirty="0"/>
              <a:t>			NOTES</a:t>
            </a:r>
          </a:p>
          <a:p>
            <a:pPr marL="171707" indent="-171707">
              <a:buFont typeface="Arial" pitchFamily="34" charset="0"/>
              <a:buChar char="•"/>
            </a:pPr>
            <a:endParaRPr lang="en-US" dirty="0" smtClean="0"/>
          </a:p>
          <a:p>
            <a:pPr marL="171707" lvl="1" indent="-171707">
              <a:buFont typeface="Arial" pitchFamily="34" charset="0"/>
              <a:buChar char="•"/>
            </a:pPr>
            <a:r>
              <a:rPr lang="en-US" dirty="0"/>
              <a:t>F</a:t>
            </a:r>
            <a:r>
              <a:rPr lang="en-US" dirty="0" smtClean="0"/>
              <a:t>unctional breakdown of </a:t>
            </a:r>
            <a:r>
              <a:rPr lang="en-US" dirty="0"/>
              <a:t>the SLS Flight Computer (FC) avionics </a:t>
            </a:r>
            <a:r>
              <a:rPr lang="en-US" dirty="0" smtClean="0"/>
              <a:t>architecture highlights </a:t>
            </a:r>
            <a:r>
              <a:rPr lang="en-US" dirty="0"/>
              <a:t>Key Software (SW) design points.</a:t>
            </a:r>
          </a:p>
          <a:p>
            <a:pPr marL="0" lvl="1"/>
            <a:endParaRPr lang="en-US" dirty="0"/>
          </a:p>
          <a:p>
            <a:pPr marL="171707" lvl="1" indent="-171707">
              <a:buFont typeface="Arial" pitchFamily="34" charset="0"/>
              <a:buChar char="•"/>
            </a:pPr>
            <a:r>
              <a:rPr lang="en-US" dirty="0"/>
              <a:t>This is SLS and use outside drawing with SRBs, engines, FC and US, CS, Payloads and ICPS and Launch Abort System (LAS).</a:t>
            </a:r>
          </a:p>
          <a:p>
            <a:endParaRPr lang="en-US" dirty="0"/>
          </a:p>
          <a:p>
            <a:pPr marL="171707" indent="-171707">
              <a:buFont typeface="Arial" pitchFamily="34" charset="0"/>
              <a:buChar char="•"/>
            </a:pPr>
            <a:r>
              <a:rPr lang="en-US" dirty="0"/>
              <a:t>The interface plane between FSW/FC spans multiple elements</a:t>
            </a:r>
            <a:r>
              <a:rPr lang="en-US" dirty="0" smtClean="0"/>
              <a:t>.</a:t>
            </a:r>
          </a:p>
          <a:p>
            <a:pPr marL="171707" indent="-171707">
              <a:buFont typeface="Arial" pitchFamily="34" charset="0"/>
              <a:buChar char="•"/>
            </a:pPr>
            <a:endParaRPr lang="en-US" dirty="0"/>
          </a:p>
          <a:p>
            <a:pPr marL="171707" indent="-171707">
              <a:buFont typeface="Arial" pitchFamily="34" charset="0"/>
              <a:buChar char="•"/>
            </a:pPr>
            <a:r>
              <a:rPr lang="en-US" dirty="0"/>
              <a:t>F</a:t>
            </a:r>
            <a:r>
              <a:rPr lang="en-US" dirty="0" smtClean="0"/>
              <a:t>acilitate definition </a:t>
            </a:r>
            <a:r>
              <a:rPr lang="en-US" dirty="0"/>
              <a:t>of </a:t>
            </a:r>
            <a:r>
              <a:rPr lang="en-US" dirty="0" smtClean="0"/>
              <a:t>functional interfaces </a:t>
            </a:r>
            <a:r>
              <a:rPr lang="en-US" dirty="0"/>
              <a:t>between </a:t>
            </a:r>
            <a:r>
              <a:rPr lang="en-US" dirty="0" smtClean="0"/>
              <a:t>FSW/FC </a:t>
            </a:r>
            <a:r>
              <a:rPr lang="en-US" dirty="0"/>
              <a:t>and </a:t>
            </a:r>
            <a:r>
              <a:rPr lang="en-US" dirty="0" smtClean="0"/>
              <a:t>SLS elements.</a:t>
            </a:r>
          </a:p>
          <a:p>
            <a:pPr marL="171707" indent="-171707">
              <a:buFont typeface="Arial" pitchFamily="34" charset="0"/>
              <a:buChar char="•"/>
            </a:pPr>
            <a:endParaRPr lang="en-US" dirty="0" smtClean="0"/>
          </a:p>
          <a:p>
            <a:pPr marL="171707" indent="-171707">
              <a:buFont typeface="Arial" pitchFamily="34" charset="0"/>
              <a:buChar char="•"/>
            </a:pPr>
            <a:r>
              <a:rPr lang="en-US" dirty="0" smtClean="0"/>
              <a:t>Ensure FSW adherence </a:t>
            </a:r>
            <a:r>
              <a:rPr lang="en-US" dirty="0"/>
              <a:t>to the design and interface requirements between the FSW and the elements.</a:t>
            </a:r>
            <a:r>
              <a:rPr lang="en-US" dirty="0" smtClean="0"/>
              <a:t>3 </a:t>
            </a:r>
            <a:r>
              <a:rPr lang="en-US" dirty="0"/>
              <a:t>FSW/FCs which reside within </a:t>
            </a:r>
            <a:r>
              <a:rPr lang="en-US" dirty="0" smtClean="0"/>
              <a:t> Stages Element</a:t>
            </a:r>
            <a:endParaRPr lang="en-US" dirty="0"/>
          </a:p>
          <a:p>
            <a:pPr marL="171707" indent="-171707">
              <a:buFont typeface="Arial" pitchFamily="34" charset="0"/>
              <a:buChar char="•"/>
            </a:pPr>
            <a:endParaRPr lang="en-US" dirty="0" smtClean="0"/>
          </a:p>
          <a:p>
            <a:pPr marL="171707" indent="-171707">
              <a:buFont typeface="Arial" pitchFamily="34" charset="0"/>
              <a:buChar char="•"/>
            </a:pPr>
            <a:r>
              <a:rPr lang="en-US" dirty="0" smtClean="0"/>
              <a:t>Take </a:t>
            </a:r>
            <a:r>
              <a:rPr lang="en-US" dirty="0"/>
              <a:t>away Providing IVV for this FC System</a:t>
            </a:r>
          </a:p>
          <a:p>
            <a:pPr marL="171707" indent="-171707">
              <a:buFont typeface="Arial" pitchFamily="34" charset="0"/>
              <a:buChar char="•"/>
            </a:pPr>
            <a:endParaRPr lang="en-US" dirty="0" smtClean="0"/>
          </a:p>
          <a:p>
            <a:pPr marL="171707" indent="-171707">
              <a:buFont typeface="Arial" pitchFamily="34" charset="0"/>
              <a:buChar char="•"/>
            </a:pPr>
            <a:r>
              <a:rPr lang="en-US" dirty="0" smtClean="0"/>
              <a:t>Big </a:t>
            </a:r>
            <a:r>
              <a:rPr lang="en-US" dirty="0"/>
              <a:t>Deal, what is the value doing IVV and double checking</a:t>
            </a:r>
          </a:p>
        </p:txBody>
      </p:sp>
      <p:sp>
        <p:nvSpPr>
          <p:cNvPr id="4" name="Slide Number Placeholder 3"/>
          <p:cNvSpPr>
            <a:spLocks noGrp="1"/>
          </p:cNvSpPr>
          <p:nvPr>
            <p:ph type="sldNum" sz="quarter" idx="10"/>
          </p:nvPr>
        </p:nvSpPr>
        <p:spPr/>
        <p:txBody>
          <a:bodyPr/>
          <a:lstStyle/>
          <a:p>
            <a:fld id="{82DE5A09-7F8C-4566-A24C-00E9F19C2ED7}" type="slidenum">
              <a:rPr lang="en-US" smtClean="0"/>
              <a:t>4</a:t>
            </a:fld>
            <a:endParaRPr lang="en-US"/>
          </a:p>
        </p:txBody>
      </p:sp>
    </p:spTree>
    <p:extLst>
      <p:ext uri="{BB962C8B-B14F-4D97-AF65-F5344CB8AC3E}">
        <p14:creationId xmlns:p14="http://schemas.microsoft.com/office/powerpoint/2010/main" val="321849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9476" lvl="2">
              <a:buClr>
                <a:srgbClr val="942923"/>
              </a:buClr>
            </a:pPr>
            <a:r>
              <a:rPr lang="en-US" dirty="0"/>
              <a:t>	</a:t>
            </a:r>
            <a:r>
              <a:rPr lang="en-US" dirty="0" smtClean="0"/>
              <a:t> 	</a:t>
            </a:r>
            <a:r>
              <a:rPr lang="en-US" dirty="0"/>
              <a:t>	</a:t>
            </a:r>
            <a:r>
              <a:rPr lang="en-US" dirty="0" smtClean="0"/>
              <a:t>NOTES</a:t>
            </a:r>
            <a:endParaRPr lang="en-US" b="1" dirty="0" smtClean="0"/>
          </a:p>
          <a:p>
            <a:pPr marL="345005" lvl="1" indent="-343414">
              <a:buClr>
                <a:srgbClr val="942923"/>
              </a:buClr>
              <a:buFont typeface="Arial" pitchFamily="34" charset="0"/>
              <a:buChar char="•"/>
            </a:pPr>
            <a:r>
              <a:rPr lang="en-US" b="1" dirty="0" smtClean="0"/>
              <a:t>EA is a full FSW development Life Cycle (SDLC) modeling capability</a:t>
            </a:r>
          </a:p>
          <a:p>
            <a:pPr marL="802891" lvl="2" indent="-343414">
              <a:buClr>
                <a:srgbClr val="942923"/>
              </a:buClr>
              <a:buFont typeface="Arial" pitchFamily="34" charset="0"/>
              <a:buChar char="•"/>
            </a:pPr>
            <a:r>
              <a:rPr lang="en-US" dirty="0" smtClean="0"/>
              <a:t>NASA evaluated other tools including.</a:t>
            </a:r>
          </a:p>
          <a:p>
            <a:pPr marL="802891" marR="0" lvl="2" indent="-343414" algn="l" defTabSz="914400" rtl="0" eaLnBrk="1" fontAlgn="auto" latinLnBrk="0" hangingPunct="1">
              <a:lnSpc>
                <a:spcPct val="100000"/>
              </a:lnSpc>
              <a:spcBef>
                <a:spcPts val="0"/>
              </a:spcBef>
              <a:spcAft>
                <a:spcPts val="0"/>
              </a:spcAft>
              <a:buClr>
                <a:srgbClr val="942923"/>
              </a:buClr>
              <a:buSzTx/>
              <a:buFont typeface="Arial" pitchFamily="34" charset="0"/>
              <a:buChar char="•"/>
              <a:tabLst/>
              <a:defRPr/>
            </a:pPr>
            <a:r>
              <a:rPr lang="en-US" dirty="0" smtClean="0"/>
              <a:t>Reference SLS-RPT-072 version 2; May 30,2013</a:t>
            </a:r>
          </a:p>
          <a:p>
            <a:pPr marL="802891" lvl="2" indent="-343414">
              <a:buClr>
                <a:srgbClr val="942923"/>
              </a:buClr>
              <a:buFont typeface="Arial" pitchFamily="34" charset="0"/>
              <a:buChar char="•"/>
            </a:pPr>
            <a:endParaRPr lang="en-US" dirty="0" smtClean="0"/>
          </a:p>
          <a:p>
            <a:pPr marL="345005" lvl="1" indent="-343414">
              <a:buClr>
                <a:srgbClr val="942923"/>
              </a:buClr>
              <a:buFont typeface="Arial" pitchFamily="34" charset="0"/>
              <a:buChar char="•"/>
            </a:pPr>
            <a:r>
              <a:rPr lang="en-US" b="1" dirty="0" smtClean="0"/>
              <a:t>EA </a:t>
            </a:r>
            <a:r>
              <a:rPr lang="en-US" dirty="0" smtClean="0"/>
              <a:t>Offered </a:t>
            </a:r>
            <a:r>
              <a:rPr lang="en-US" dirty="0"/>
              <a:t>SLS-FSW modeling and integration advantages;</a:t>
            </a:r>
          </a:p>
          <a:p>
            <a:pPr lvl="1"/>
            <a:r>
              <a:rPr lang="en-US" dirty="0"/>
              <a:t>Lower Cost;</a:t>
            </a:r>
          </a:p>
          <a:p>
            <a:pPr lvl="1"/>
            <a:r>
              <a:rPr lang="en-US" dirty="0"/>
              <a:t>Availability;</a:t>
            </a:r>
          </a:p>
          <a:p>
            <a:pPr lvl="1"/>
            <a:r>
              <a:rPr lang="en-US" dirty="0"/>
              <a:t>Tailoring Versions of diagrams;</a:t>
            </a:r>
          </a:p>
          <a:p>
            <a:pPr marL="449937" lvl="1"/>
            <a:endParaRPr lang="en-US" b="1" dirty="0"/>
          </a:p>
          <a:p>
            <a:pPr marL="230533" lvl="1" indent="-228943">
              <a:buClr>
                <a:srgbClr val="942923"/>
              </a:buClr>
              <a:buFont typeface="Symbol" pitchFamily="18" charset="2"/>
              <a:buChar char="¨"/>
            </a:pPr>
            <a:r>
              <a:rPr lang="en-US" b="1" dirty="0"/>
              <a:t>EA easy to create, navigate and view SLS Vehicle Functional Model.</a:t>
            </a:r>
          </a:p>
          <a:p>
            <a:pPr lvl="1"/>
            <a:r>
              <a:rPr lang="en-US" dirty="0"/>
              <a:t>Generates complex SLS Vehicle Functional Analysis Model (VFAM) requirements, diagram structures, flows and deliverables;</a:t>
            </a:r>
          </a:p>
          <a:p>
            <a:pPr lvl="1"/>
            <a:r>
              <a:rPr lang="en-US" dirty="0"/>
              <a:t>Relies heavily on hyperlinks between diagrams;</a:t>
            </a:r>
          </a:p>
          <a:p>
            <a:pPr lvl="1"/>
            <a:r>
              <a:rPr lang="en-US" dirty="0"/>
              <a:t>Compared to Ad Hoc functional analysis tools (i.e. Visio, WORD, Excel).</a:t>
            </a:r>
          </a:p>
          <a:p>
            <a:pPr marL="449937" lvl="1"/>
            <a:endParaRPr lang="en-US" dirty="0"/>
          </a:p>
          <a:p>
            <a:pPr marL="230533" lvl="1" indent="-228943">
              <a:buClr>
                <a:srgbClr val="942923"/>
              </a:buClr>
              <a:buFont typeface="Symbol" pitchFamily="18" charset="2"/>
              <a:buChar char="¨"/>
            </a:pPr>
            <a:r>
              <a:rPr lang="en-US" b="1" dirty="0"/>
              <a:t>EA is useful to import DOORS requirements and specifications.</a:t>
            </a:r>
          </a:p>
          <a:p>
            <a:endParaRPr lang="en-US" dirty="0"/>
          </a:p>
        </p:txBody>
      </p:sp>
      <p:sp>
        <p:nvSpPr>
          <p:cNvPr id="4" name="Slide Number Placeholder 3"/>
          <p:cNvSpPr>
            <a:spLocks noGrp="1"/>
          </p:cNvSpPr>
          <p:nvPr>
            <p:ph type="sldNum" sz="quarter" idx="10"/>
          </p:nvPr>
        </p:nvSpPr>
        <p:spPr/>
        <p:txBody>
          <a:bodyPr/>
          <a:lstStyle/>
          <a:p>
            <a:fld id="{82DE5A09-7F8C-4566-A24C-00E9F19C2ED7}" type="slidenum">
              <a:rPr lang="en-US" smtClean="0"/>
              <a:t>5</a:t>
            </a:fld>
            <a:endParaRPr lang="en-US"/>
          </a:p>
        </p:txBody>
      </p:sp>
    </p:spTree>
    <p:extLst>
      <p:ext uri="{BB962C8B-B14F-4D97-AF65-F5344CB8AC3E}">
        <p14:creationId xmlns:p14="http://schemas.microsoft.com/office/powerpoint/2010/main" val="1222507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55650"/>
            <a:ext cx="4648200" cy="3486150"/>
          </a:xfrm>
        </p:spPr>
      </p:sp>
      <p:sp>
        <p:nvSpPr>
          <p:cNvPr id="3" name="Notes Placeholder 2"/>
          <p:cNvSpPr>
            <a:spLocks noGrp="1"/>
          </p:cNvSpPr>
          <p:nvPr>
            <p:ph type="body" idx="1"/>
          </p:nvPr>
        </p:nvSpPr>
        <p:spPr/>
        <p:txBody>
          <a:bodyPr>
            <a:normAutofit/>
          </a:bodyPr>
          <a:lstStyle/>
          <a:p>
            <a:r>
              <a:rPr lang="en-US" u="sng" dirty="0">
                <a:hlinkClick r:id="rId3"/>
              </a:rPr>
              <a:t>http://</a:t>
            </a:r>
            <a:r>
              <a:rPr lang="en-US" u="sng" dirty="0" smtClean="0">
                <a:hlinkClick r:id="rId3"/>
              </a:rPr>
              <a:t>www.sparxsystems.com/products/ea/index.html</a:t>
            </a:r>
            <a:endParaRPr lang="en-US" u="sng" dirty="0" smtClean="0"/>
          </a:p>
          <a:p>
            <a:r>
              <a:rPr lang="en-US" dirty="0"/>
              <a:t>EA Tools f</a:t>
            </a:r>
            <a:r>
              <a:rPr lang="en-US" dirty="0" smtClean="0"/>
              <a:t>or IV&amp;V </a:t>
            </a:r>
            <a:r>
              <a:rPr lang="en-US" dirty="0"/>
              <a:t>immediate </a:t>
            </a:r>
            <a:r>
              <a:rPr lang="en-US" dirty="0" smtClean="0"/>
              <a:t>impact analysis and views across the SDLC:</a:t>
            </a:r>
            <a:endParaRPr lang="en-US" dirty="0" smtClean="0">
              <a:solidFill>
                <a:srgbClr val="FF0000"/>
              </a:solidFill>
            </a:endParaRPr>
          </a:p>
          <a:p>
            <a:r>
              <a:rPr lang="en-US" dirty="0"/>
              <a:t>EA Manages Complex SLS VFAM release baselines</a:t>
            </a:r>
          </a:p>
          <a:p>
            <a:pPr marL="449937" lvl="1"/>
            <a:endParaRPr lang="en-US" sz="2100" dirty="0"/>
          </a:p>
          <a:p>
            <a:r>
              <a:rPr lang="en-US" dirty="0"/>
              <a:t>Powerful Database Modeling</a:t>
            </a:r>
          </a:p>
          <a:p>
            <a:endParaRPr lang="en-US" dirty="0">
              <a:solidFill>
                <a:srgbClr val="FF0000"/>
              </a:solidFill>
            </a:endParaRPr>
          </a:p>
          <a:p>
            <a:r>
              <a:rPr lang="en-US" dirty="0" smtClean="0"/>
              <a:t>High </a:t>
            </a:r>
            <a:r>
              <a:rPr lang="en-US" dirty="0"/>
              <a:t>Value, End-To-End Modeling </a:t>
            </a:r>
            <a:endParaRPr lang="en-US" dirty="0" smtClean="0"/>
          </a:p>
          <a:p>
            <a:r>
              <a:rPr lang="en-US" dirty="0" smtClean="0"/>
              <a:t>End-to-End Traceability – Black Box and Design Level Requirements, analysis, and  design elements</a:t>
            </a:r>
          </a:p>
          <a:p>
            <a:r>
              <a:rPr lang="en-US" dirty="0" smtClean="0"/>
              <a:t>Model</a:t>
            </a:r>
            <a:r>
              <a:rPr lang="en-US" dirty="0"/>
              <a:t>, Manage and Trace </a:t>
            </a:r>
            <a:r>
              <a:rPr lang="en-US" dirty="0" smtClean="0"/>
              <a:t>Requirements</a:t>
            </a:r>
          </a:p>
          <a:p>
            <a:r>
              <a:rPr lang="en-US" dirty="0" smtClean="0"/>
              <a:t>Manage Complexity</a:t>
            </a:r>
          </a:p>
          <a:p>
            <a:r>
              <a:rPr lang="en-US" dirty="0" smtClean="0"/>
              <a:t>Powerful </a:t>
            </a:r>
            <a:r>
              <a:rPr lang="en-US" dirty="0"/>
              <a:t>Document </a:t>
            </a:r>
            <a:r>
              <a:rPr lang="en-US" dirty="0" smtClean="0"/>
              <a:t>Generation</a:t>
            </a:r>
          </a:p>
          <a:p>
            <a:r>
              <a:rPr lang="en-US" dirty="0" smtClean="0"/>
              <a:t>Generation </a:t>
            </a:r>
            <a:r>
              <a:rPr lang="en-US" dirty="0"/>
              <a:t>and Reverse Engineering of Source </a:t>
            </a:r>
            <a:r>
              <a:rPr lang="en-US" dirty="0" smtClean="0"/>
              <a:t>Code</a:t>
            </a:r>
          </a:p>
          <a:p>
            <a:r>
              <a:rPr lang="en-US" dirty="0" smtClean="0"/>
              <a:t>Visualize </a:t>
            </a:r>
            <a:r>
              <a:rPr lang="en-US" dirty="0"/>
              <a:t>your </a:t>
            </a:r>
            <a:r>
              <a:rPr lang="en-US" dirty="0" smtClean="0"/>
              <a:t>Applications</a:t>
            </a:r>
          </a:p>
          <a:p>
            <a:r>
              <a:rPr lang="en-US" dirty="0" smtClean="0"/>
              <a:t>Advanced </a:t>
            </a:r>
            <a:r>
              <a:rPr lang="en-US" dirty="0"/>
              <a:t>Model Driven </a:t>
            </a:r>
            <a:r>
              <a:rPr lang="en-US" dirty="0" smtClean="0"/>
              <a:t>Architecture</a:t>
            </a:r>
          </a:p>
          <a:p>
            <a:r>
              <a:rPr lang="en-US" dirty="0" smtClean="0"/>
              <a:t>Debugging</a:t>
            </a:r>
            <a:r>
              <a:rPr lang="en-US" dirty="0"/>
              <a:t>, Compiling and Visualizing Executing </a:t>
            </a:r>
            <a:r>
              <a:rPr lang="en-US" dirty="0" smtClean="0"/>
              <a:t>Code</a:t>
            </a:r>
          </a:p>
          <a:p>
            <a:r>
              <a:rPr lang="en-US" dirty="0" smtClean="0"/>
              <a:t>Automation </a:t>
            </a:r>
            <a:r>
              <a:rPr lang="en-US" dirty="0"/>
              <a:t>- Harness the </a:t>
            </a:r>
            <a:r>
              <a:rPr lang="en-US" dirty="0" smtClean="0"/>
              <a:t>Power</a:t>
            </a:r>
          </a:p>
          <a:p>
            <a:r>
              <a:rPr lang="en-US" dirty="0" smtClean="0"/>
              <a:t>Powerful </a:t>
            </a:r>
            <a:r>
              <a:rPr lang="en-US" dirty="0"/>
              <a:t>Database </a:t>
            </a:r>
            <a:r>
              <a:rPr lang="en-US" dirty="0" smtClean="0"/>
              <a:t>Modeling</a:t>
            </a:r>
          </a:p>
          <a:p>
            <a:r>
              <a:rPr lang="en-US" dirty="0" smtClean="0"/>
              <a:t>Systems </a:t>
            </a:r>
            <a:r>
              <a:rPr lang="en-US" dirty="0"/>
              <a:t>Engineering and </a:t>
            </a:r>
            <a:r>
              <a:rPr lang="en-US" dirty="0" smtClean="0"/>
              <a:t>Simulation</a:t>
            </a:r>
          </a:p>
          <a:p>
            <a:r>
              <a:rPr lang="en-US" dirty="0" smtClean="0"/>
              <a:t>Build </a:t>
            </a:r>
            <a:r>
              <a:rPr lang="en-US" dirty="0"/>
              <a:t>upon UML </a:t>
            </a:r>
            <a:r>
              <a:rPr lang="en-US" dirty="0" smtClean="0"/>
              <a:t>2.4.1</a:t>
            </a:r>
          </a:p>
          <a:p>
            <a:r>
              <a:rPr lang="en-US" dirty="0" smtClean="0"/>
              <a:t>Effective </a:t>
            </a:r>
            <a:r>
              <a:rPr lang="en-US" dirty="0"/>
              <a:t>Project </a:t>
            </a:r>
            <a:r>
              <a:rPr lang="en-US" dirty="0" smtClean="0"/>
              <a:t>Management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2DE5A09-7F8C-4566-A24C-00E9F19C2ED7}" type="slidenum">
              <a:rPr lang="en-US" smtClean="0"/>
              <a:t>6</a:t>
            </a:fld>
            <a:endParaRPr lang="en-US"/>
          </a:p>
        </p:txBody>
      </p:sp>
    </p:spTree>
    <p:extLst>
      <p:ext uri="{BB962C8B-B14F-4D97-AF65-F5344CB8AC3E}">
        <p14:creationId xmlns:p14="http://schemas.microsoft.com/office/powerpoint/2010/main" val="386813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E5A09-7F8C-4566-A24C-00E9F19C2ED7}" type="slidenum">
              <a:rPr lang="en-US" smtClean="0"/>
              <a:t>7</a:t>
            </a:fld>
            <a:endParaRPr lang="en-US"/>
          </a:p>
        </p:txBody>
      </p:sp>
    </p:spTree>
    <p:extLst>
      <p:ext uri="{BB962C8B-B14F-4D97-AF65-F5344CB8AC3E}">
        <p14:creationId xmlns:p14="http://schemas.microsoft.com/office/powerpoint/2010/main" val="386813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E5A09-7F8C-4566-A24C-00E9F19C2ED7}" type="slidenum">
              <a:rPr lang="en-US" smtClean="0"/>
              <a:t>8</a:t>
            </a:fld>
            <a:endParaRPr lang="en-US"/>
          </a:p>
        </p:txBody>
      </p:sp>
    </p:spTree>
    <p:extLst>
      <p:ext uri="{BB962C8B-B14F-4D97-AF65-F5344CB8AC3E}">
        <p14:creationId xmlns:p14="http://schemas.microsoft.com/office/powerpoint/2010/main" val="386813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E5A09-7F8C-4566-A24C-00E9F19C2ED7}" type="slidenum">
              <a:rPr lang="en-US" smtClean="0"/>
              <a:t>9</a:t>
            </a:fld>
            <a:endParaRPr lang="en-US"/>
          </a:p>
        </p:txBody>
      </p:sp>
    </p:spTree>
    <p:extLst>
      <p:ext uri="{BB962C8B-B14F-4D97-AF65-F5344CB8AC3E}">
        <p14:creationId xmlns:p14="http://schemas.microsoft.com/office/powerpoint/2010/main" val="273272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Body Text">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1518249" y="156593"/>
            <a:ext cx="6308126" cy="609600"/>
          </a:xfrm>
          <a:prstGeom prst="rect">
            <a:avLst/>
          </a:prstGeom>
          <a:noFill/>
          <a:ln w="9525">
            <a:noFill/>
            <a:miter lim="800000"/>
            <a:headEnd/>
            <a:tailEnd/>
          </a:ln>
        </p:spPr>
        <p:txBody>
          <a:bodyPr/>
          <a:lstStyle/>
          <a:p>
            <a:pPr lvl="0"/>
            <a:r>
              <a:rPr lang="en-US" smtClean="0"/>
              <a:t>Click to edit Master title style</a:t>
            </a:r>
            <a:endParaRPr lang="en-US"/>
          </a:p>
        </p:txBody>
      </p:sp>
      <p:sp>
        <p:nvSpPr>
          <p:cNvPr id="13" name="Text Placeholder 12"/>
          <p:cNvSpPr>
            <a:spLocks noGrp="1"/>
          </p:cNvSpPr>
          <p:nvPr>
            <p:ph type="body" sz="quarter" idx="10"/>
          </p:nvPr>
        </p:nvSpPr>
        <p:spPr>
          <a:xfrm>
            <a:off x="215597" y="1199205"/>
            <a:ext cx="8759825" cy="51621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7"/>
          <p:cNvSpPr>
            <a:spLocks noGrp="1" noChangeArrowheads="1"/>
          </p:cNvSpPr>
          <p:nvPr>
            <p:ph type="dt" sz="quarter" idx="11"/>
          </p:nvPr>
        </p:nvSpPr>
        <p:spPr/>
        <p:txBody>
          <a:bodyPr/>
          <a:lstStyle>
            <a:lvl1pPr>
              <a:defRPr>
                <a:solidFill>
                  <a:srgbClr val="000000"/>
                </a:solidFill>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53A26D6-46E0-4CD7-A95F-C6B14BAB7B6D}" type="slidenum">
              <a:rPr lang="en-US"/>
              <a:pPr>
                <a:defRPr/>
              </a:pPr>
              <a:t>‹#›</a:t>
            </a:fld>
            <a:endParaRPr lang="en-US" dirty="0"/>
          </a:p>
        </p:txBody>
      </p:sp>
    </p:spTree>
    <p:extLst>
      <p:ext uri="{BB962C8B-B14F-4D97-AF65-F5344CB8AC3E}">
        <p14:creationId xmlns:p14="http://schemas.microsoft.com/office/powerpoint/2010/main" val="198851078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7"/>
          <p:cNvSpPr>
            <a:spLocks noGrp="1" noChangeArrowheads="1"/>
          </p:cNvSpPr>
          <p:nvPr>
            <p:ph type="dt" sz="quarter" idx="10"/>
          </p:nvPr>
        </p:nvSpPr>
        <p:spPr/>
        <p:txBody>
          <a:bodyPr/>
          <a:lstStyle>
            <a:lvl1pPr>
              <a:defRPr>
                <a:solidFill>
                  <a:srgbClr val="000000"/>
                </a:solidFill>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DD4ACDB-1FD0-44CF-8F47-A407740C8039}" type="slidenum">
              <a:rPr lang="en-US"/>
              <a:pPr>
                <a:defRPr/>
              </a:pPr>
              <a:t>‹#›</a:t>
            </a:fld>
            <a:endParaRPr lang="en-US" dirty="0"/>
          </a:p>
        </p:txBody>
      </p:sp>
    </p:spTree>
    <p:extLst>
      <p:ext uri="{BB962C8B-B14F-4D97-AF65-F5344CB8AC3E}">
        <p14:creationId xmlns:p14="http://schemas.microsoft.com/office/powerpoint/2010/main" val="20587416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06375" y="1230313"/>
            <a:ext cx="8721965" cy="54673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A8DE013-B6EB-44F5-815C-F32F2E8D15C1}" type="slidenum">
              <a:rPr lang="en-US"/>
              <a:pPr>
                <a:defRPr/>
              </a:pPr>
              <a:t>‹#›</a:t>
            </a:fld>
            <a:endParaRPr lang="en-US" dirty="0"/>
          </a:p>
        </p:txBody>
      </p:sp>
    </p:spTree>
    <p:extLst>
      <p:ext uri="{BB962C8B-B14F-4D97-AF65-F5344CB8AC3E}">
        <p14:creationId xmlns:p14="http://schemas.microsoft.com/office/powerpoint/2010/main" val="23937683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0" y="1162050"/>
            <a:ext cx="8616950" cy="5368925"/>
          </a:xfrm>
        </p:spPr>
        <p:txBody>
          <a:bodyPr/>
          <a:lstStyle/>
          <a:p>
            <a:pPr lvl="0"/>
            <a:endParaRPr lang="en-US" noProof="0"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81177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0"/>
          </p:nvPr>
        </p:nvSpPr>
        <p:spPr>
          <a:xfrm>
            <a:off x="206375" y="1192213"/>
            <a:ext cx="8771722" cy="52480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4"/>
          </p:nvPr>
        </p:nvSpPr>
        <p:spPr>
          <a:xfrm>
            <a:off x="8533889" y="652399"/>
            <a:ext cx="549047" cy="230832"/>
          </a:xfrm>
          <a:prstGeom prst="rect">
            <a:avLst/>
          </a:prstGeom>
          <a:ln/>
        </p:spPr>
        <p:txBody>
          <a:bodyPr wrap="square" rIns="0" bIns="0" anchor="b" anchorCtr="0">
            <a:spAutoFit/>
          </a:bodyPr>
          <a:lstStyle>
            <a:lvl1pPr algn="r">
              <a:defRPr sz="1200" b="0" dirty="0" smtClean="0">
                <a:solidFill>
                  <a:schemeClr val="bg1"/>
                </a:solidFill>
              </a:defRPr>
            </a:lvl1pPr>
          </a:lstStyle>
          <a:p>
            <a:pPr>
              <a:defRPr/>
            </a:pPr>
            <a:fld id="{F055212B-1A35-DA42-BC74-EE21AE99606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51834114"/>
      </p:ext>
    </p:extLst>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userDrawn="1">
            <p:ph type="ftr" sz="quarter" idx="4294967295"/>
          </p:nvPr>
        </p:nvSpPr>
        <p:spPr>
          <a:xfrm>
            <a:off x="0" y="6537396"/>
            <a:ext cx="8848232" cy="320604"/>
          </a:xfrm>
          <a:prstGeom prst="rect">
            <a:avLst/>
          </a:prstGeom>
        </p:spPr>
        <p:txBody>
          <a:bodyPr vert="horz" lIns="130046" tIns="65023" rIns="130046" bIns="65023" rtlCol="0" anchor="ctr"/>
          <a:lstStyle>
            <a:lvl1pPr algn="ctr" fontAlgn="auto">
              <a:spcBef>
                <a:spcPts val="0"/>
              </a:spcBef>
              <a:spcAft>
                <a:spcPts val="0"/>
              </a:spcAft>
              <a:defRPr sz="1700" smtClean="0">
                <a:solidFill>
                  <a:schemeClr val="tx1">
                    <a:tint val="75000"/>
                  </a:schemeClr>
                </a:solidFill>
                <a:latin typeface="+mn-lt"/>
                <a:ea typeface="+mn-ea"/>
                <a:cs typeface="+mn-cs"/>
              </a:defRPr>
            </a:lvl1pPr>
          </a:lstStyle>
          <a:p>
            <a:pPr>
              <a:defRPr/>
            </a:pPr>
            <a:endParaRPr lang="en-US" sz="1100" b="1" dirty="0">
              <a:solidFill>
                <a:srgbClr val="000000">
                  <a:tint val="75000"/>
                </a:srgbClr>
              </a:solidFill>
              <a:cs typeface="ヒラギノ角ゴ Pro W6"/>
            </a:endParaRPr>
          </a:p>
        </p:txBody>
      </p:sp>
    </p:spTree>
    <p:extLst>
      <p:ext uri="{BB962C8B-B14F-4D97-AF65-F5344CB8AC3E}">
        <p14:creationId xmlns:p14="http://schemas.microsoft.com/office/powerpoint/2010/main" val="1753834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SRR-SDR Cover blan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userDrawn="1"/>
        </p:nvSpPr>
        <p:spPr>
          <a:xfrm>
            <a:off x="6202783" y="317532"/>
            <a:ext cx="1950418" cy="415498"/>
          </a:xfrm>
          <a:prstGeom prst="rect">
            <a:avLst/>
          </a:prstGeom>
          <a:noFill/>
        </p:spPr>
        <p:txBody>
          <a:bodyPr wrap="square" rtlCol="0" anchor="ctr">
            <a:spAutoFit/>
          </a:bodyPr>
          <a:lstStyle/>
          <a:p>
            <a:pPr algn="r" fontAlgn="base">
              <a:spcBef>
                <a:spcPct val="0"/>
              </a:spcBef>
              <a:spcAft>
                <a:spcPct val="0"/>
              </a:spcAft>
            </a:pPr>
            <a:r>
              <a:rPr lang="en-US" sz="700" b="1" dirty="0" smtClean="0">
                <a:solidFill>
                  <a:srgbClr val="FFFFFF"/>
                </a:solidFill>
                <a:latin typeface="Arial" charset="0"/>
              </a:rPr>
              <a:t>National Aeronautics and</a:t>
            </a:r>
          </a:p>
          <a:p>
            <a:pPr algn="r" fontAlgn="base">
              <a:spcBef>
                <a:spcPct val="0"/>
              </a:spcBef>
              <a:spcAft>
                <a:spcPct val="0"/>
              </a:spcAft>
            </a:pPr>
            <a:r>
              <a:rPr lang="en-US" sz="700" b="1" dirty="0" smtClean="0">
                <a:solidFill>
                  <a:srgbClr val="FFFFFF"/>
                </a:solidFill>
                <a:latin typeface="Arial" charset="0"/>
              </a:rPr>
              <a:t>Space Administration</a:t>
            </a:r>
          </a:p>
          <a:p>
            <a:pPr algn="r" fontAlgn="base">
              <a:spcBef>
                <a:spcPct val="0"/>
              </a:spcBef>
              <a:spcAft>
                <a:spcPct val="0"/>
              </a:spcAft>
            </a:pPr>
            <a:endParaRPr lang="en-US" sz="700" b="1" dirty="0">
              <a:solidFill>
                <a:srgbClr val="000000"/>
              </a:solidFill>
              <a:latin typeface="Arial" charset="0"/>
            </a:endParaRPr>
          </a:p>
        </p:txBody>
      </p:sp>
      <p:sp>
        <p:nvSpPr>
          <p:cNvPr id="5" name="Rectangle 7"/>
          <p:cNvSpPr>
            <a:spLocks noChangeArrowheads="1"/>
          </p:cNvSpPr>
          <p:nvPr/>
        </p:nvSpPr>
        <p:spPr bwMode="auto">
          <a:xfrm>
            <a:off x="0" y="6642100"/>
            <a:ext cx="774571" cy="20005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700" dirty="0" err="1">
                <a:solidFill>
                  <a:srgbClr val="FFFFFF"/>
                </a:solidFill>
                <a:effectLst>
                  <a:outerShdw blurRad="50800" dist="38100" dir="2700000" algn="tl" rotWithShape="0">
                    <a:srgbClr val="000000">
                      <a:alpha val="43000"/>
                    </a:srgbClr>
                  </a:outerShdw>
                </a:effectLst>
                <a:latin typeface="Arial" charset="0"/>
              </a:rPr>
              <a:t>www.nasa.gov</a:t>
            </a:r>
            <a:endParaRPr lang="en-US" sz="700" dirty="0">
              <a:solidFill>
                <a:srgbClr val="FFFFFF"/>
              </a:solidFill>
              <a:effectLst>
                <a:outerShdw blurRad="50800" dist="38100" dir="2700000" algn="tl" rotWithShape="0">
                  <a:srgbClr val="000000">
                    <a:alpha val="43000"/>
                  </a:srgbClr>
                </a:outerShdw>
              </a:effectLst>
              <a:latin typeface="Arial" charset="0"/>
            </a:endParaRPr>
          </a:p>
        </p:txBody>
      </p:sp>
      <p:sp>
        <p:nvSpPr>
          <p:cNvPr id="269317" name="Rectangle 5"/>
          <p:cNvSpPr>
            <a:spLocks noGrp="1" noChangeArrowheads="1"/>
          </p:cNvSpPr>
          <p:nvPr>
            <p:ph type="ctrTitle" sz="quarter"/>
          </p:nvPr>
        </p:nvSpPr>
        <p:spPr>
          <a:xfrm>
            <a:off x="3895998" y="2482612"/>
            <a:ext cx="5241174" cy="1143000"/>
          </a:xfrm>
          <a:effectLst>
            <a:prstShdw prst="shdw13" dist="53882" dir="13500000">
              <a:schemeClr val="bg2"/>
            </a:prstShdw>
          </a:effectLst>
        </p:spPr>
        <p:txBody>
          <a:bodyPr/>
          <a:lstStyle>
            <a:lvl1pPr algn="r">
              <a:defRPr sz="3000">
                <a:solidFill>
                  <a:srgbClr val="FFFFFF"/>
                </a:solidFill>
              </a:defRPr>
            </a:lvl1pPr>
          </a:lstStyle>
          <a:p>
            <a:r>
              <a:rPr lang="en-US" smtClean="0"/>
              <a:t>Click to edit Master title style</a:t>
            </a:r>
            <a:endParaRPr lang="en-US" dirty="0"/>
          </a:p>
        </p:txBody>
      </p:sp>
      <p:sp>
        <p:nvSpPr>
          <p:cNvPr id="269318" name="Rectangle 6"/>
          <p:cNvSpPr>
            <a:spLocks noGrp="1" noChangeArrowheads="1"/>
          </p:cNvSpPr>
          <p:nvPr>
            <p:ph type="subTitle" sz="quarter" idx="1" hasCustomPrompt="1"/>
          </p:nvPr>
        </p:nvSpPr>
        <p:spPr>
          <a:xfrm>
            <a:off x="5195410" y="5507694"/>
            <a:ext cx="3941762" cy="1066800"/>
          </a:xfrm>
          <a:effectLst>
            <a:prstShdw prst="shdw13" dist="53882" dir="13500000">
              <a:schemeClr val="bg2"/>
            </a:prstShdw>
          </a:effectLst>
        </p:spPr>
        <p:txBody>
          <a:bodyPr/>
          <a:lstStyle>
            <a:lvl1pPr marL="0" indent="0" algn="r">
              <a:buFont typeface="Symbol" pitchFamily="18" charset="2"/>
              <a:buNone/>
              <a:defRPr sz="1800" i="1">
                <a:solidFill>
                  <a:srgbClr val="FFFFFF"/>
                </a:solidFill>
              </a:defRPr>
            </a:lvl1pPr>
          </a:lstStyle>
          <a:p>
            <a:r>
              <a:rPr lang="en-US" dirty="0" smtClean="0"/>
              <a:t>Presenters Name</a:t>
            </a:r>
          </a:p>
          <a:p>
            <a:r>
              <a:rPr lang="en-US" dirty="0" smtClean="0"/>
              <a:t>Date</a:t>
            </a:r>
            <a:endParaRPr lang="en-US" dirty="0"/>
          </a:p>
        </p:txBody>
      </p:sp>
      <p:pic>
        <p:nvPicPr>
          <p:cNvPr id="8" name="Picture 35" descr="RGB_Color small"/>
          <p:cNvPicPr>
            <a:picLocks noChangeAspect="1" noChangeArrowheads="1"/>
          </p:cNvPicPr>
          <p:nvPr userDrawn="1"/>
        </p:nvPicPr>
        <p:blipFill>
          <a:blip r:embed="rId3" cstate="print"/>
          <a:srcRect/>
          <a:stretch>
            <a:fillRect/>
          </a:stretch>
        </p:blipFill>
        <p:spPr bwMode="auto">
          <a:xfrm>
            <a:off x="8264525" y="144492"/>
            <a:ext cx="762000" cy="636588"/>
          </a:xfrm>
          <a:prstGeom prst="rect">
            <a:avLst/>
          </a:prstGeom>
          <a:noFill/>
          <a:ln w="9525">
            <a:noFill/>
            <a:miter lim="800000"/>
            <a:headEnd/>
            <a:tailEnd/>
          </a:ln>
        </p:spPr>
      </p:pic>
      <p:cxnSp>
        <p:nvCxnSpPr>
          <p:cNvPr id="10" name="Straight Connector 9"/>
          <p:cNvCxnSpPr/>
          <p:nvPr userDrawn="1"/>
        </p:nvCxnSpPr>
        <p:spPr bwMode="auto">
          <a:xfrm>
            <a:off x="8185150" y="149225"/>
            <a:ext cx="0" cy="631825"/>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511525143"/>
      </p:ext>
    </p:extLst>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224532" y="1056409"/>
            <a:ext cx="4232275" cy="2614335"/>
          </a:xfrm>
        </p:spPr>
        <p:txBody>
          <a:bodyPr/>
          <a:lstStyle>
            <a:lvl1pPr marL="174625" indent="-174625">
              <a:defRPr sz="1600"/>
            </a:lvl1pPr>
            <a:lvl2pPr marL="346075" indent="-117475">
              <a:defRPr sz="1400"/>
            </a:lvl2pPr>
            <a:lvl3pPr marL="574675" indent="-117475">
              <a:defRPr sz="1200"/>
            </a:lvl3pPr>
            <a:lvl4pPr marL="742950" indent="-115888">
              <a:defRPr sz="1100"/>
            </a:lvl4pPr>
            <a:lvl5pPr marL="858838" indent="-115888">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bwMode="auto">
          <a:xfrm rot="5400000">
            <a:off x="1976964" y="3882406"/>
            <a:ext cx="5190073" cy="1588"/>
          </a:xfrm>
          <a:prstGeom prst="line">
            <a:avLst/>
          </a:prstGeom>
          <a:noFill/>
          <a:ln w="15875" cap="flat" cmpd="sng" algn="ctr">
            <a:solidFill>
              <a:schemeClr val="tx1"/>
            </a:solidFill>
            <a:prstDash val="solid"/>
            <a:round/>
            <a:headEnd type="none" w="med" len="med"/>
            <a:tailEnd type="none" w="med" len="med"/>
          </a:ln>
          <a:effectLst/>
        </p:spPr>
      </p:cxnSp>
      <p:cxnSp>
        <p:nvCxnSpPr>
          <p:cNvPr id="11" name="Straight Connector 10"/>
          <p:cNvCxnSpPr/>
          <p:nvPr userDrawn="1"/>
        </p:nvCxnSpPr>
        <p:spPr bwMode="auto">
          <a:xfrm>
            <a:off x="144982" y="3720036"/>
            <a:ext cx="8849687" cy="1588"/>
          </a:xfrm>
          <a:prstGeom prst="line">
            <a:avLst/>
          </a:prstGeom>
          <a:noFill/>
          <a:ln w="9525" cap="flat" cmpd="sng" algn="ctr">
            <a:solidFill>
              <a:schemeClr val="tx1"/>
            </a:solidFill>
            <a:prstDash val="solid"/>
            <a:round/>
            <a:headEnd type="none" w="med" len="med"/>
            <a:tailEnd type="none" w="med" len="med"/>
          </a:ln>
          <a:effectLst/>
        </p:spPr>
      </p:cxnSp>
      <p:sp>
        <p:nvSpPr>
          <p:cNvPr id="14" name="Content Placeholder 2"/>
          <p:cNvSpPr>
            <a:spLocks noGrp="1"/>
          </p:cNvSpPr>
          <p:nvPr>
            <p:ph sz="half" idx="13"/>
          </p:nvPr>
        </p:nvSpPr>
        <p:spPr>
          <a:xfrm>
            <a:off x="4679775" y="1056409"/>
            <a:ext cx="4232275" cy="2614335"/>
          </a:xfrm>
        </p:spPr>
        <p:txBody>
          <a:bodyPr/>
          <a:lstStyle>
            <a:lvl1pPr marL="174625" indent="-174625">
              <a:defRPr sz="1600"/>
            </a:lvl1pPr>
            <a:lvl2pPr marL="346075" indent="-117475">
              <a:defRPr sz="1400"/>
            </a:lvl2pPr>
            <a:lvl3pPr marL="574675" indent="-117475">
              <a:defRPr sz="1200"/>
            </a:lvl3pPr>
            <a:lvl4pPr marL="742950" indent="-115888">
              <a:defRPr sz="1100"/>
            </a:lvl4pPr>
            <a:lvl5pPr marL="858838" indent="-115888">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sz="half" idx="14"/>
          </p:nvPr>
        </p:nvSpPr>
        <p:spPr>
          <a:xfrm>
            <a:off x="224532" y="3858404"/>
            <a:ext cx="4232275" cy="2614335"/>
          </a:xfrm>
        </p:spPr>
        <p:txBody>
          <a:bodyPr/>
          <a:lstStyle>
            <a:lvl1pPr marL="174625" indent="-174625">
              <a:defRPr sz="1600"/>
            </a:lvl1pPr>
            <a:lvl2pPr marL="346075" indent="-117475">
              <a:defRPr sz="1400"/>
            </a:lvl2pPr>
            <a:lvl3pPr marL="574675" indent="-117475">
              <a:defRPr sz="1200"/>
            </a:lvl3pPr>
            <a:lvl4pPr marL="742950" indent="-115888">
              <a:defRPr sz="1100"/>
            </a:lvl4pPr>
            <a:lvl5pPr marL="858838" indent="-115888">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5"/>
          </p:nvPr>
        </p:nvSpPr>
        <p:spPr>
          <a:xfrm>
            <a:off x="4679775" y="3858404"/>
            <a:ext cx="4232275" cy="2614335"/>
          </a:xfrm>
        </p:spPr>
        <p:txBody>
          <a:bodyPr/>
          <a:lstStyle>
            <a:lvl1pPr marL="174625" indent="-174625">
              <a:defRPr sz="1600"/>
            </a:lvl1pPr>
            <a:lvl2pPr marL="346075" indent="-117475">
              <a:defRPr sz="1400"/>
            </a:lvl2pPr>
            <a:lvl3pPr marL="574675" indent="-117475">
              <a:defRPr sz="1200"/>
            </a:lvl3pPr>
            <a:lvl4pPr marL="742950" indent="-115888">
              <a:defRPr sz="1100"/>
            </a:lvl4pPr>
            <a:lvl5pPr marL="858838" indent="-115888">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4"/>
          <p:cNvSpPr>
            <a:spLocks noGrp="1" noChangeArrowheads="1"/>
          </p:cNvSpPr>
          <p:nvPr>
            <p:ph type="title"/>
          </p:nvPr>
        </p:nvSpPr>
        <p:spPr bwMode="auto">
          <a:xfrm>
            <a:off x="1702635" y="166127"/>
            <a:ext cx="65087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8" name="Rectangle 7"/>
          <p:cNvSpPr>
            <a:spLocks noGrp="1" noChangeArrowheads="1"/>
          </p:cNvSpPr>
          <p:nvPr>
            <p:ph type="sldNum" sz="quarter" idx="4"/>
          </p:nvPr>
        </p:nvSpPr>
        <p:spPr>
          <a:xfrm>
            <a:off x="8533889" y="652399"/>
            <a:ext cx="549047" cy="230832"/>
          </a:xfrm>
          <a:prstGeom prst="rect">
            <a:avLst/>
          </a:prstGeom>
          <a:ln/>
        </p:spPr>
        <p:txBody>
          <a:bodyPr wrap="square" rIns="0" bIns="0" anchor="b" anchorCtr="0">
            <a:spAutoFit/>
          </a:bodyPr>
          <a:lstStyle>
            <a:lvl1pPr algn="r">
              <a:defRPr sz="1200" b="0" dirty="0" smtClean="0">
                <a:solidFill>
                  <a:schemeClr val="bg1"/>
                </a:solidFill>
              </a:defRPr>
            </a:lvl1pPr>
          </a:lstStyle>
          <a:p>
            <a:pPr>
              <a:defRPr/>
            </a:pPr>
            <a:fld id="{F055212B-1A35-DA42-BC74-EE21AE99606D}" type="slidenum">
              <a:rPr lang="en-US" smtClean="0"/>
              <a:pPr>
                <a:defRPr/>
              </a:pPr>
              <a:t>‹#›</a:t>
            </a:fld>
            <a:endParaRPr lang="en-US" dirty="0"/>
          </a:p>
        </p:txBody>
      </p:sp>
    </p:spTree>
    <p:extLst>
      <p:ext uri="{BB962C8B-B14F-4D97-AF65-F5344CB8AC3E}">
        <p14:creationId xmlns:p14="http://schemas.microsoft.com/office/powerpoint/2010/main" val="334434137"/>
      </p:ext>
    </p:extLst>
  </p:cSld>
  <p:clrMapOvr>
    <a:masterClrMapping/>
  </p:clrMapOvr>
  <p:transition advClick="0">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Body Text">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1518249" y="156593"/>
            <a:ext cx="6308126" cy="609600"/>
          </a:xfrm>
          <a:prstGeom prst="rect">
            <a:avLst/>
          </a:prstGeom>
          <a:noFill/>
          <a:ln w="9525">
            <a:noFill/>
            <a:miter lim="800000"/>
            <a:headEnd/>
            <a:tailEnd/>
          </a:ln>
        </p:spPr>
        <p:txBody>
          <a:bodyPr/>
          <a:lstStyle/>
          <a:p>
            <a:pPr lvl="0"/>
            <a:r>
              <a:rPr lang="en-US" smtClean="0"/>
              <a:t>Click to edit Master title style</a:t>
            </a:r>
            <a:endParaRPr lang="en-US"/>
          </a:p>
        </p:txBody>
      </p:sp>
      <p:sp>
        <p:nvSpPr>
          <p:cNvPr id="13" name="Text Placeholder 12"/>
          <p:cNvSpPr>
            <a:spLocks noGrp="1"/>
          </p:cNvSpPr>
          <p:nvPr>
            <p:ph type="body" sz="quarter" idx="10"/>
          </p:nvPr>
        </p:nvSpPr>
        <p:spPr>
          <a:xfrm>
            <a:off x="215597" y="1199205"/>
            <a:ext cx="8759825" cy="51621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7"/>
          <p:cNvSpPr>
            <a:spLocks noGrp="1" noChangeArrowheads="1"/>
          </p:cNvSpPr>
          <p:nvPr>
            <p:ph type="dt" sz="quarter" idx="11"/>
          </p:nvPr>
        </p:nvSpPr>
        <p:spPr/>
        <p:txBody>
          <a:bodyPr/>
          <a:lstStyle>
            <a:lvl1pPr>
              <a:defRPr>
                <a:solidFill>
                  <a:srgbClr val="000000"/>
                </a:solidFill>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53A26D6-46E0-4CD7-A95F-C6B14BAB7B6D}" type="slidenum">
              <a:rPr lang="en-US"/>
              <a:pPr>
                <a:defRPr/>
              </a:pPr>
              <a:t>‹#›</a:t>
            </a:fld>
            <a:endParaRPr lang="en-US" dirty="0"/>
          </a:p>
        </p:txBody>
      </p:sp>
    </p:spTree>
    <p:extLst>
      <p:ext uri="{BB962C8B-B14F-4D97-AF65-F5344CB8AC3E}">
        <p14:creationId xmlns:p14="http://schemas.microsoft.com/office/powerpoint/2010/main" val="19885107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7"/>
          <p:cNvSpPr>
            <a:spLocks noGrp="1" noChangeArrowheads="1"/>
          </p:cNvSpPr>
          <p:nvPr>
            <p:ph type="dt" sz="quarter" idx="10"/>
          </p:nvPr>
        </p:nvSpPr>
        <p:spPr/>
        <p:txBody>
          <a:bodyPr/>
          <a:lstStyle>
            <a:lvl1pPr>
              <a:defRPr>
                <a:solidFill>
                  <a:srgbClr val="000000"/>
                </a:solidFill>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DD4ACDB-1FD0-44CF-8F47-A407740C8039}" type="slidenum">
              <a:rPr lang="en-US"/>
              <a:pPr>
                <a:defRPr/>
              </a:pPr>
              <a:t>‹#›</a:t>
            </a:fld>
            <a:endParaRPr lang="en-US" dirty="0"/>
          </a:p>
        </p:txBody>
      </p:sp>
    </p:spTree>
    <p:extLst>
      <p:ext uri="{BB962C8B-B14F-4D97-AF65-F5344CB8AC3E}">
        <p14:creationId xmlns:p14="http://schemas.microsoft.com/office/powerpoint/2010/main" val="20587416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06375" y="1230313"/>
            <a:ext cx="8721965" cy="54673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A8DE013-B6EB-44F5-815C-F32F2E8D15C1}" type="slidenum">
              <a:rPr lang="en-US"/>
              <a:pPr>
                <a:defRPr/>
              </a:pPr>
              <a:t>‹#›</a:t>
            </a:fld>
            <a:endParaRPr lang="en-US" dirty="0"/>
          </a:p>
        </p:txBody>
      </p:sp>
    </p:spTree>
    <p:extLst>
      <p:ext uri="{BB962C8B-B14F-4D97-AF65-F5344CB8AC3E}">
        <p14:creationId xmlns:p14="http://schemas.microsoft.com/office/powerpoint/2010/main" val="23937683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7"/>
          <p:cNvSpPr>
            <a:spLocks noGrp="1" noChangeArrowheads="1"/>
          </p:cNvSpPr>
          <p:nvPr>
            <p:ph type="dt" sz="quarter" idx="10"/>
          </p:nvPr>
        </p:nvSpPr>
        <p:spPr/>
        <p:txBody>
          <a:bodyPr/>
          <a:lstStyle>
            <a:lvl1pPr>
              <a:defRPr>
                <a:solidFill>
                  <a:srgbClr val="000000"/>
                </a:solidFill>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0DD4ACDB-1FD0-44CF-8F47-A407740C8039}" type="slidenum">
              <a:rPr lang="en-US"/>
              <a:pPr>
                <a:defRPr/>
              </a:pPr>
              <a:t>‹#›</a:t>
            </a:fld>
            <a:endParaRPr lang="en-US" dirty="0"/>
          </a:p>
        </p:txBody>
      </p:sp>
    </p:spTree>
    <p:extLst>
      <p:ext uri="{BB962C8B-B14F-4D97-AF65-F5344CB8AC3E}">
        <p14:creationId xmlns:p14="http://schemas.microsoft.com/office/powerpoint/2010/main" val="205874166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0" y="1162050"/>
            <a:ext cx="8616950" cy="5368925"/>
          </a:xfrm>
        </p:spPr>
        <p:txBody>
          <a:bodyPr/>
          <a:lstStyle/>
          <a:p>
            <a:pPr lvl="0"/>
            <a:endParaRPr lang="en-US" noProof="0"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811775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0"/>
          </p:nvPr>
        </p:nvSpPr>
        <p:spPr>
          <a:xfrm>
            <a:off x="206375" y="1192213"/>
            <a:ext cx="8771722" cy="52480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4"/>
          </p:nvPr>
        </p:nvSpPr>
        <p:spPr>
          <a:xfrm>
            <a:off x="8533889" y="652399"/>
            <a:ext cx="549047" cy="230832"/>
          </a:xfrm>
          <a:prstGeom prst="rect">
            <a:avLst/>
          </a:prstGeom>
          <a:ln/>
        </p:spPr>
        <p:txBody>
          <a:bodyPr wrap="square" rIns="0" bIns="0" anchor="b" anchorCtr="0">
            <a:spAutoFit/>
          </a:bodyPr>
          <a:lstStyle>
            <a:lvl1pPr algn="r">
              <a:defRPr sz="1200" b="0" dirty="0" smtClean="0">
                <a:solidFill>
                  <a:schemeClr val="bg1"/>
                </a:solidFill>
              </a:defRPr>
            </a:lvl1pPr>
          </a:lstStyle>
          <a:p>
            <a:pPr>
              <a:defRPr/>
            </a:pPr>
            <a:fld id="{F055212B-1A35-DA42-BC74-EE21AE99606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51834114"/>
      </p:ext>
    </p:extLst>
  </p:cSld>
  <p:clrMapOvr>
    <a:masterClrMapping/>
  </p:clrMapOvr>
  <p:transition>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userDrawn="1">
            <p:ph type="ftr" sz="quarter" idx="4294967295"/>
          </p:nvPr>
        </p:nvSpPr>
        <p:spPr>
          <a:xfrm>
            <a:off x="0" y="6537396"/>
            <a:ext cx="8848232" cy="320604"/>
          </a:xfrm>
          <a:prstGeom prst="rect">
            <a:avLst/>
          </a:prstGeom>
        </p:spPr>
        <p:txBody>
          <a:bodyPr vert="horz" lIns="130046" tIns="65023" rIns="130046" bIns="65023" rtlCol="0" anchor="ctr"/>
          <a:lstStyle>
            <a:lvl1pPr algn="ctr" fontAlgn="auto">
              <a:spcBef>
                <a:spcPts val="0"/>
              </a:spcBef>
              <a:spcAft>
                <a:spcPts val="0"/>
              </a:spcAft>
              <a:defRPr sz="1700" smtClean="0">
                <a:solidFill>
                  <a:schemeClr val="tx1">
                    <a:tint val="75000"/>
                  </a:schemeClr>
                </a:solidFill>
                <a:latin typeface="+mn-lt"/>
                <a:ea typeface="+mn-ea"/>
                <a:cs typeface="+mn-cs"/>
              </a:defRPr>
            </a:lvl1pPr>
          </a:lstStyle>
          <a:p>
            <a:pPr>
              <a:defRPr/>
            </a:pPr>
            <a:endParaRPr lang="en-US" sz="1100" b="1" dirty="0">
              <a:solidFill>
                <a:srgbClr val="000000">
                  <a:tint val="75000"/>
                </a:srgbClr>
              </a:solidFill>
              <a:cs typeface="ヒラギノ角ゴ Pro W6"/>
            </a:endParaRPr>
          </a:p>
        </p:txBody>
      </p:sp>
    </p:spTree>
    <p:extLst>
      <p:ext uri="{BB962C8B-B14F-4D97-AF65-F5344CB8AC3E}">
        <p14:creationId xmlns:p14="http://schemas.microsoft.com/office/powerpoint/2010/main" val="1753834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SRR-SDR Cover blan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userDrawn="1"/>
        </p:nvSpPr>
        <p:spPr>
          <a:xfrm>
            <a:off x="6202783" y="317532"/>
            <a:ext cx="1950418" cy="415498"/>
          </a:xfrm>
          <a:prstGeom prst="rect">
            <a:avLst/>
          </a:prstGeom>
          <a:noFill/>
        </p:spPr>
        <p:txBody>
          <a:bodyPr wrap="square" rtlCol="0" anchor="ctr">
            <a:spAutoFit/>
          </a:bodyPr>
          <a:lstStyle/>
          <a:p>
            <a:pPr algn="r" fontAlgn="base">
              <a:spcBef>
                <a:spcPct val="0"/>
              </a:spcBef>
              <a:spcAft>
                <a:spcPct val="0"/>
              </a:spcAft>
            </a:pPr>
            <a:r>
              <a:rPr lang="en-US" sz="700" b="1" dirty="0" smtClean="0">
                <a:solidFill>
                  <a:srgbClr val="FFFFFF"/>
                </a:solidFill>
                <a:latin typeface="Arial" charset="0"/>
              </a:rPr>
              <a:t>National Aeronautics and</a:t>
            </a:r>
          </a:p>
          <a:p>
            <a:pPr algn="r" fontAlgn="base">
              <a:spcBef>
                <a:spcPct val="0"/>
              </a:spcBef>
              <a:spcAft>
                <a:spcPct val="0"/>
              </a:spcAft>
            </a:pPr>
            <a:r>
              <a:rPr lang="en-US" sz="700" b="1" dirty="0" smtClean="0">
                <a:solidFill>
                  <a:srgbClr val="FFFFFF"/>
                </a:solidFill>
                <a:latin typeface="Arial" charset="0"/>
              </a:rPr>
              <a:t>Space Administration</a:t>
            </a:r>
          </a:p>
          <a:p>
            <a:pPr algn="r" fontAlgn="base">
              <a:spcBef>
                <a:spcPct val="0"/>
              </a:spcBef>
              <a:spcAft>
                <a:spcPct val="0"/>
              </a:spcAft>
            </a:pPr>
            <a:endParaRPr lang="en-US" sz="700" b="1" dirty="0">
              <a:solidFill>
                <a:srgbClr val="000000"/>
              </a:solidFill>
              <a:latin typeface="Arial" charset="0"/>
            </a:endParaRPr>
          </a:p>
        </p:txBody>
      </p:sp>
      <p:sp>
        <p:nvSpPr>
          <p:cNvPr id="5" name="Rectangle 7"/>
          <p:cNvSpPr>
            <a:spLocks noChangeArrowheads="1"/>
          </p:cNvSpPr>
          <p:nvPr/>
        </p:nvSpPr>
        <p:spPr bwMode="auto">
          <a:xfrm>
            <a:off x="0" y="6642100"/>
            <a:ext cx="774571" cy="20005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700" dirty="0" err="1">
                <a:solidFill>
                  <a:srgbClr val="FFFFFF"/>
                </a:solidFill>
                <a:effectLst>
                  <a:outerShdw blurRad="50800" dist="38100" dir="2700000" algn="tl" rotWithShape="0">
                    <a:srgbClr val="000000">
                      <a:alpha val="43000"/>
                    </a:srgbClr>
                  </a:outerShdw>
                </a:effectLst>
                <a:latin typeface="Arial" charset="0"/>
              </a:rPr>
              <a:t>www.nasa.gov</a:t>
            </a:r>
            <a:endParaRPr lang="en-US" sz="700" dirty="0">
              <a:solidFill>
                <a:srgbClr val="FFFFFF"/>
              </a:solidFill>
              <a:effectLst>
                <a:outerShdw blurRad="50800" dist="38100" dir="2700000" algn="tl" rotWithShape="0">
                  <a:srgbClr val="000000">
                    <a:alpha val="43000"/>
                  </a:srgbClr>
                </a:outerShdw>
              </a:effectLst>
              <a:latin typeface="Arial" charset="0"/>
            </a:endParaRPr>
          </a:p>
        </p:txBody>
      </p:sp>
      <p:sp>
        <p:nvSpPr>
          <p:cNvPr id="269317" name="Rectangle 5"/>
          <p:cNvSpPr>
            <a:spLocks noGrp="1" noChangeArrowheads="1"/>
          </p:cNvSpPr>
          <p:nvPr>
            <p:ph type="ctrTitle" sz="quarter" hasCustomPrompt="1"/>
          </p:nvPr>
        </p:nvSpPr>
        <p:spPr>
          <a:xfrm>
            <a:off x="3895998" y="2482612"/>
            <a:ext cx="5241174" cy="1143000"/>
          </a:xfrm>
          <a:effectLst>
            <a:prstShdw prst="shdw13" dist="53882" dir="13500000">
              <a:schemeClr val="bg2"/>
            </a:prstShdw>
          </a:effectLst>
        </p:spPr>
        <p:txBody>
          <a:bodyPr/>
          <a:lstStyle>
            <a:lvl1pPr algn="r">
              <a:defRPr sz="3000" baseline="0">
                <a:solidFill>
                  <a:srgbClr val="FFFFFF"/>
                </a:solidFill>
              </a:defRPr>
            </a:lvl1pPr>
          </a:lstStyle>
          <a:p>
            <a:r>
              <a:rPr lang="en-US" dirty="0" smtClean="0"/>
              <a:t>Core Stage Preliminary Design Review</a:t>
            </a:r>
            <a:endParaRPr lang="en-US" dirty="0"/>
          </a:p>
        </p:txBody>
      </p:sp>
      <p:sp>
        <p:nvSpPr>
          <p:cNvPr id="269318" name="Rectangle 6"/>
          <p:cNvSpPr>
            <a:spLocks noGrp="1" noChangeArrowheads="1"/>
          </p:cNvSpPr>
          <p:nvPr>
            <p:ph type="subTitle" sz="quarter" idx="1" hasCustomPrompt="1"/>
          </p:nvPr>
        </p:nvSpPr>
        <p:spPr>
          <a:xfrm>
            <a:off x="5195410" y="5507694"/>
            <a:ext cx="3941762" cy="1066800"/>
          </a:xfrm>
          <a:effectLst>
            <a:prstShdw prst="shdw13" dist="53882" dir="13500000">
              <a:schemeClr val="bg2"/>
            </a:prstShdw>
          </a:effectLst>
        </p:spPr>
        <p:txBody>
          <a:bodyPr/>
          <a:lstStyle>
            <a:lvl1pPr marL="0" indent="0" algn="r">
              <a:buFont typeface="Symbol" pitchFamily="18" charset="2"/>
              <a:buNone/>
              <a:defRPr sz="1800" i="1">
                <a:solidFill>
                  <a:srgbClr val="FFFFFF"/>
                </a:solidFill>
              </a:defRPr>
            </a:lvl1pPr>
          </a:lstStyle>
          <a:p>
            <a:r>
              <a:rPr lang="en-US" dirty="0" smtClean="0"/>
              <a:t>Presenters Name</a:t>
            </a:r>
          </a:p>
          <a:p>
            <a:r>
              <a:rPr lang="en-US" dirty="0" smtClean="0"/>
              <a:t>Date</a:t>
            </a:r>
            <a:endParaRPr lang="en-US" dirty="0"/>
          </a:p>
        </p:txBody>
      </p:sp>
      <p:pic>
        <p:nvPicPr>
          <p:cNvPr id="8" name="Picture 35" descr="RGB_Color small"/>
          <p:cNvPicPr>
            <a:picLocks noChangeAspect="1" noChangeArrowheads="1"/>
          </p:cNvPicPr>
          <p:nvPr userDrawn="1"/>
        </p:nvPicPr>
        <p:blipFill>
          <a:blip r:embed="rId3" cstate="print"/>
          <a:srcRect/>
          <a:stretch>
            <a:fillRect/>
          </a:stretch>
        </p:blipFill>
        <p:spPr bwMode="auto">
          <a:xfrm>
            <a:off x="8264525" y="144492"/>
            <a:ext cx="762000" cy="636588"/>
          </a:xfrm>
          <a:prstGeom prst="rect">
            <a:avLst/>
          </a:prstGeom>
          <a:noFill/>
          <a:ln w="9525">
            <a:noFill/>
            <a:miter lim="800000"/>
            <a:headEnd/>
            <a:tailEnd/>
          </a:ln>
        </p:spPr>
      </p:pic>
      <p:cxnSp>
        <p:nvCxnSpPr>
          <p:cNvPr id="10" name="Straight Connector 9"/>
          <p:cNvCxnSpPr/>
          <p:nvPr userDrawn="1"/>
        </p:nvCxnSpPr>
        <p:spPr bwMode="auto">
          <a:xfrm>
            <a:off x="8185150" y="149225"/>
            <a:ext cx="0" cy="631825"/>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511525143"/>
      </p:ext>
    </p:extLst>
  </p:cSld>
  <p:clrMapOvr>
    <a:masterClrMapping/>
  </p:clrMapOvr>
  <p:transition>
    <p:randomBa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224532" y="1056409"/>
            <a:ext cx="4232275" cy="2614335"/>
          </a:xfrm>
        </p:spPr>
        <p:txBody>
          <a:bodyPr/>
          <a:lstStyle>
            <a:lvl1pPr marL="174625" indent="-174625">
              <a:defRPr sz="1600"/>
            </a:lvl1pPr>
            <a:lvl2pPr marL="346075" indent="-117475">
              <a:defRPr sz="1400"/>
            </a:lvl2pPr>
            <a:lvl3pPr marL="574675" indent="-117475">
              <a:defRPr sz="1200"/>
            </a:lvl3pPr>
            <a:lvl4pPr marL="742950" indent="-115888">
              <a:defRPr sz="1100"/>
            </a:lvl4pPr>
            <a:lvl5pPr marL="858838" indent="-115888">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bwMode="auto">
          <a:xfrm rot="5400000">
            <a:off x="1976964" y="3882406"/>
            <a:ext cx="5190073" cy="1588"/>
          </a:xfrm>
          <a:prstGeom prst="line">
            <a:avLst/>
          </a:prstGeom>
          <a:noFill/>
          <a:ln w="15875" cap="flat" cmpd="sng" algn="ctr">
            <a:solidFill>
              <a:schemeClr val="tx1"/>
            </a:solidFill>
            <a:prstDash val="solid"/>
            <a:round/>
            <a:headEnd type="none" w="med" len="med"/>
            <a:tailEnd type="none" w="med" len="med"/>
          </a:ln>
          <a:effectLst/>
        </p:spPr>
      </p:cxnSp>
      <p:cxnSp>
        <p:nvCxnSpPr>
          <p:cNvPr id="11" name="Straight Connector 10"/>
          <p:cNvCxnSpPr/>
          <p:nvPr userDrawn="1"/>
        </p:nvCxnSpPr>
        <p:spPr bwMode="auto">
          <a:xfrm>
            <a:off x="144982" y="3720036"/>
            <a:ext cx="8849687" cy="1588"/>
          </a:xfrm>
          <a:prstGeom prst="line">
            <a:avLst/>
          </a:prstGeom>
          <a:noFill/>
          <a:ln w="9525" cap="flat" cmpd="sng" algn="ctr">
            <a:solidFill>
              <a:schemeClr val="tx1"/>
            </a:solidFill>
            <a:prstDash val="solid"/>
            <a:round/>
            <a:headEnd type="none" w="med" len="med"/>
            <a:tailEnd type="none" w="med" len="med"/>
          </a:ln>
          <a:effectLst/>
        </p:spPr>
      </p:cxnSp>
      <p:sp>
        <p:nvSpPr>
          <p:cNvPr id="14" name="Content Placeholder 2"/>
          <p:cNvSpPr>
            <a:spLocks noGrp="1"/>
          </p:cNvSpPr>
          <p:nvPr>
            <p:ph sz="half" idx="13"/>
          </p:nvPr>
        </p:nvSpPr>
        <p:spPr>
          <a:xfrm>
            <a:off x="4679775" y="1056409"/>
            <a:ext cx="4232275" cy="2614335"/>
          </a:xfrm>
        </p:spPr>
        <p:txBody>
          <a:bodyPr/>
          <a:lstStyle>
            <a:lvl1pPr marL="174625" indent="-174625">
              <a:defRPr sz="1600"/>
            </a:lvl1pPr>
            <a:lvl2pPr marL="346075" indent="-117475">
              <a:defRPr sz="1400"/>
            </a:lvl2pPr>
            <a:lvl3pPr marL="574675" indent="-117475">
              <a:defRPr sz="1200"/>
            </a:lvl3pPr>
            <a:lvl4pPr marL="742950" indent="-115888">
              <a:defRPr sz="1100"/>
            </a:lvl4pPr>
            <a:lvl5pPr marL="858838" indent="-115888">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sz="half" idx="14"/>
          </p:nvPr>
        </p:nvSpPr>
        <p:spPr>
          <a:xfrm>
            <a:off x="224532" y="3858404"/>
            <a:ext cx="4232275" cy="2614335"/>
          </a:xfrm>
        </p:spPr>
        <p:txBody>
          <a:bodyPr/>
          <a:lstStyle>
            <a:lvl1pPr marL="174625" indent="-174625">
              <a:defRPr sz="1600"/>
            </a:lvl1pPr>
            <a:lvl2pPr marL="346075" indent="-117475">
              <a:defRPr sz="1400"/>
            </a:lvl2pPr>
            <a:lvl3pPr marL="574675" indent="-117475">
              <a:defRPr sz="1200"/>
            </a:lvl3pPr>
            <a:lvl4pPr marL="742950" indent="-115888">
              <a:defRPr sz="1100"/>
            </a:lvl4pPr>
            <a:lvl5pPr marL="858838" indent="-115888">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5"/>
          </p:nvPr>
        </p:nvSpPr>
        <p:spPr>
          <a:xfrm>
            <a:off x="4679775" y="3858404"/>
            <a:ext cx="4232275" cy="2614335"/>
          </a:xfrm>
        </p:spPr>
        <p:txBody>
          <a:bodyPr/>
          <a:lstStyle>
            <a:lvl1pPr marL="174625" indent="-174625">
              <a:defRPr sz="1600"/>
            </a:lvl1pPr>
            <a:lvl2pPr marL="346075" indent="-117475">
              <a:defRPr sz="1400"/>
            </a:lvl2pPr>
            <a:lvl3pPr marL="574675" indent="-117475">
              <a:defRPr sz="1200"/>
            </a:lvl3pPr>
            <a:lvl4pPr marL="742950" indent="-115888">
              <a:defRPr sz="1100"/>
            </a:lvl4pPr>
            <a:lvl5pPr marL="858838" indent="-115888">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4"/>
          <p:cNvSpPr>
            <a:spLocks noGrp="1" noChangeArrowheads="1"/>
          </p:cNvSpPr>
          <p:nvPr>
            <p:ph type="title"/>
          </p:nvPr>
        </p:nvSpPr>
        <p:spPr bwMode="auto">
          <a:xfrm>
            <a:off x="1702635" y="166127"/>
            <a:ext cx="65087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8" name="Rectangle 7"/>
          <p:cNvSpPr>
            <a:spLocks noGrp="1" noChangeArrowheads="1"/>
          </p:cNvSpPr>
          <p:nvPr>
            <p:ph type="sldNum" sz="quarter" idx="4"/>
          </p:nvPr>
        </p:nvSpPr>
        <p:spPr>
          <a:xfrm>
            <a:off x="8533889" y="652399"/>
            <a:ext cx="549047" cy="230832"/>
          </a:xfrm>
          <a:prstGeom prst="rect">
            <a:avLst/>
          </a:prstGeom>
          <a:ln/>
        </p:spPr>
        <p:txBody>
          <a:bodyPr wrap="square" rIns="0" bIns="0" anchor="b" anchorCtr="0">
            <a:spAutoFit/>
          </a:bodyPr>
          <a:lstStyle>
            <a:lvl1pPr algn="r">
              <a:defRPr sz="1200" b="0" dirty="0" smtClean="0">
                <a:solidFill>
                  <a:schemeClr val="bg1"/>
                </a:solidFill>
              </a:defRPr>
            </a:lvl1pPr>
          </a:lstStyle>
          <a:p>
            <a:pPr>
              <a:defRPr/>
            </a:pPr>
            <a:fld id="{F055212B-1A35-DA42-BC74-EE21AE99606D}" type="slidenum">
              <a:rPr lang="en-US" smtClean="0"/>
              <a:pPr>
                <a:defRPr/>
              </a:pPr>
              <a:t>‹#›</a:t>
            </a:fld>
            <a:endParaRPr lang="en-US" dirty="0"/>
          </a:p>
        </p:txBody>
      </p:sp>
    </p:spTree>
    <p:extLst>
      <p:ext uri="{BB962C8B-B14F-4D97-AF65-F5344CB8AC3E}">
        <p14:creationId xmlns:p14="http://schemas.microsoft.com/office/powerpoint/2010/main" val="334434137"/>
      </p:ext>
    </p:extLst>
  </p:cSld>
  <p:clrMapOvr>
    <a:masterClrMapping/>
  </p:clrMapOvr>
  <p:transition advClick="0">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06375" y="1230313"/>
            <a:ext cx="8721965" cy="54673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A8DE013-B6EB-44F5-815C-F32F2E8D15C1}" type="slidenum">
              <a:rPr lang="en-US"/>
              <a:pPr>
                <a:defRPr/>
              </a:pPr>
              <a:t>‹#›</a:t>
            </a:fld>
            <a:endParaRPr lang="en-US" dirty="0"/>
          </a:p>
        </p:txBody>
      </p:sp>
    </p:spTree>
    <p:extLst>
      <p:ext uri="{BB962C8B-B14F-4D97-AF65-F5344CB8AC3E}">
        <p14:creationId xmlns:p14="http://schemas.microsoft.com/office/powerpoint/2010/main" val="23937683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0" y="1162050"/>
            <a:ext cx="8616950" cy="5368925"/>
          </a:xfrm>
        </p:spPr>
        <p:txBody>
          <a:bodyPr/>
          <a:lstStyle/>
          <a:p>
            <a:pPr lvl="0"/>
            <a:endParaRPr lang="en-US" noProof="0"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8117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0"/>
          </p:nvPr>
        </p:nvSpPr>
        <p:spPr>
          <a:xfrm>
            <a:off x="206375" y="1192213"/>
            <a:ext cx="8771722" cy="52480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4"/>
          </p:nvPr>
        </p:nvSpPr>
        <p:spPr>
          <a:xfrm>
            <a:off x="8533889" y="652399"/>
            <a:ext cx="549047" cy="230832"/>
          </a:xfrm>
          <a:prstGeom prst="rect">
            <a:avLst/>
          </a:prstGeom>
          <a:ln/>
        </p:spPr>
        <p:txBody>
          <a:bodyPr wrap="square" rIns="0" bIns="0" anchor="b" anchorCtr="0">
            <a:spAutoFit/>
          </a:bodyPr>
          <a:lstStyle>
            <a:lvl1pPr algn="r">
              <a:defRPr sz="1200" b="0" dirty="0" smtClean="0">
                <a:solidFill>
                  <a:schemeClr val="bg1"/>
                </a:solidFill>
              </a:defRPr>
            </a:lvl1pPr>
          </a:lstStyle>
          <a:p>
            <a:pPr>
              <a:defRPr/>
            </a:pPr>
            <a:fld id="{F055212B-1A35-DA42-BC74-EE21AE99606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51834114"/>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userDrawn="1">
            <p:ph type="ftr" sz="quarter" idx="4294967295"/>
          </p:nvPr>
        </p:nvSpPr>
        <p:spPr>
          <a:xfrm>
            <a:off x="0" y="6537396"/>
            <a:ext cx="8848232" cy="320604"/>
          </a:xfrm>
          <a:prstGeom prst="rect">
            <a:avLst/>
          </a:prstGeom>
        </p:spPr>
        <p:txBody>
          <a:bodyPr vert="horz" lIns="130046" tIns="65023" rIns="130046" bIns="65023" rtlCol="0" anchor="ctr"/>
          <a:lstStyle>
            <a:lvl1pPr algn="ctr" fontAlgn="auto">
              <a:spcBef>
                <a:spcPts val="0"/>
              </a:spcBef>
              <a:spcAft>
                <a:spcPts val="0"/>
              </a:spcAft>
              <a:defRPr sz="1700" smtClean="0">
                <a:solidFill>
                  <a:schemeClr val="tx1">
                    <a:tint val="75000"/>
                  </a:schemeClr>
                </a:solidFill>
                <a:latin typeface="+mn-lt"/>
                <a:ea typeface="+mn-ea"/>
                <a:cs typeface="+mn-cs"/>
              </a:defRPr>
            </a:lvl1pPr>
          </a:lstStyle>
          <a:p>
            <a:pPr>
              <a:defRPr/>
            </a:pPr>
            <a:endParaRPr lang="en-US" sz="1100" b="1" dirty="0">
              <a:solidFill>
                <a:srgbClr val="000000">
                  <a:tint val="75000"/>
                </a:srgbClr>
              </a:solidFill>
              <a:cs typeface="ヒラギノ角ゴ Pro W6"/>
            </a:endParaRPr>
          </a:p>
        </p:txBody>
      </p:sp>
    </p:spTree>
    <p:extLst>
      <p:ext uri="{BB962C8B-B14F-4D97-AF65-F5344CB8AC3E}">
        <p14:creationId xmlns:p14="http://schemas.microsoft.com/office/powerpoint/2010/main" val="175383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SRR-SDR Cover blan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userDrawn="1"/>
        </p:nvSpPr>
        <p:spPr>
          <a:xfrm>
            <a:off x="6202783" y="317532"/>
            <a:ext cx="1950418" cy="415498"/>
          </a:xfrm>
          <a:prstGeom prst="rect">
            <a:avLst/>
          </a:prstGeom>
          <a:noFill/>
        </p:spPr>
        <p:txBody>
          <a:bodyPr wrap="square" rtlCol="0" anchor="ctr">
            <a:spAutoFit/>
          </a:bodyPr>
          <a:lstStyle/>
          <a:p>
            <a:pPr algn="r" fontAlgn="base">
              <a:spcBef>
                <a:spcPct val="0"/>
              </a:spcBef>
              <a:spcAft>
                <a:spcPct val="0"/>
              </a:spcAft>
            </a:pPr>
            <a:r>
              <a:rPr lang="en-US" sz="700" b="1" dirty="0" smtClean="0">
                <a:solidFill>
                  <a:srgbClr val="FFFFFF"/>
                </a:solidFill>
                <a:latin typeface="Arial" charset="0"/>
              </a:rPr>
              <a:t>National Aeronautics and</a:t>
            </a:r>
          </a:p>
          <a:p>
            <a:pPr algn="r" fontAlgn="base">
              <a:spcBef>
                <a:spcPct val="0"/>
              </a:spcBef>
              <a:spcAft>
                <a:spcPct val="0"/>
              </a:spcAft>
            </a:pPr>
            <a:r>
              <a:rPr lang="en-US" sz="700" b="1" dirty="0" smtClean="0">
                <a:solidFill>
                  <a:srgbClr val="FFFFFF"/>
                </a:solidFill>
                <a:latin typeface="Arial" charset="0"/>
              </a:rPr>
              <a:t>Space Administration</a:t>
            </a:r>
          </a:p>
          <a:p>
            <a:pPr algn="r" fontAlgn="base">
              <a:spcBef>
                <a:spcPct val="0"/>
              </a:spcBef>
              <a:spcAft>
                <a:spcPct val="0"/>
              </a:spcAft>
            </a:pPr>
            <a:endParaRPr lang="en-US" sz="700" b="1" dirty="0">
              <a:solidFill>
                <a:srgbClr val="000000"/>
              </a:solidFill>
              <a:latin typeface="Arial" charset="0"/>
            </a:endParaRPr>
          </a:p>
        </p:txBody>
      </p:sp>
      <p:sp>
        <p:nvSpPr>
          <p:cNvPr id="5" name="Rectangle 7"/>
          <p:cNvSpPr>
            <a:spLocks noChangeArrowheads="1"/>
          </p:cNvSpPr>
          <p:nvPr/>
        </p:nvSpPr>
        <p:spPr bwMode="auto">
          <a:xfrm>
            <a:off x="0" y="6642100"/>
            <a:ext cx="774571" cy="20005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700" dirty="0" err="1">
                <a:solidFill>
                  <a:srgbClr val="FFFFFF"/>
                </a:solidFill>
                <a:effectLst>
                  <a:outerShdw blurRad="50800" dist="38100" dir="2700000" algn="tl" rotWithShape="0">
                    <a:srgbClr val="000000">
                      <a:alpha val="43000"/>
                    </a:srgbClr>
                  </a:outerShdw>
                </a:effectLst>
                <a:latin typeface="Arial" charset="0"/>
              </a:rPr>
              <a:t>www.nasa.gov</a:t>
            </a:r>
            <a:endParaRPr lang="en-US" sz="700" dirty="0">
              <a:solidFill>
                <a:srgbClr val="FFFFFF"/>
              </a:solidFill>
              <a:effectLst>
                <a:outerShdw blurRad="50800" dist="38100" dir="2700000" algn="tl" rotWithShape="0">
                  <a:srgbClr val="000000">
                    <a:alpha val="43000"/>
                  </a:srgbClr>
                </a:outerShdw>
              </a:effectLst>
              <a:latin typeface="Arial" charset="0"/>
            </a:endParaRPr>
          </a:p>
        </p:txBody>
      </p:sp>
      <p:sp>
        <p:nvSpPr>
          <p:cNvPr id="269317" name="Rectangle 5"/>
          <p:cNvSpPr>
            <a:spLocks noGrp="1" noChangeArrowheads="1"/>
          </p:cNvSpPr>
          <p:nvPr>
            <p:ph type="ctrTitle" sz="quarter"/>
          </p:nvPr>
        </p:nvSpPr>
        <p:spPr>
          <a:xfrm>
            <a:off x="3895998" y="2482612"/>
            <a:ext cx="5241174" cy="1143000"/>
          </a:xfrm>
          <a:effectLst>
            <a:prstShdw prst="shdw13" dist="53882" dir="13500000">
              <a:schemeClr val="bg2"/>
            </a:prstShdw>
          </a:effectLst>
        </p:spPr>
        <p:txBody>
          <a:bodyPr/>
          <a:lstStyle>
            <a:lvl1pPr algn="r">
              <a:defRPr sz="3000">
                <a:solidFill>
                  <a:srgbClr val="FFFFFF"/>
                </a:solidFill>
              </a:defRPr>
            </a:lvl1pPr>
          </a:lstStyle>
          <a:p>
            <a:r>
              <a:rPr lang="en-US" smtClean="0"/>
              <a:t>Click to edit Master title style</a:t>
            </a:r>
            <a:endParaRPr lang="en-US" dirty="0"/>
          </a:p>
        </p:txBody>
      </p:sp>
      <p:sp>
        <p:nvSpPr>
          <p:cNvPr id="269318" name="Rectangle 6"/>
          <p:cNvSpPr>
            <a:spLocks noGrp="1" noChangeArrowheads="1"/>
          </p:cNvSpPr>
          <p:nvPr>
            <p:ph type="subTitle" sz="quarter" idx="1" hasCustomPrompt="1"/>
          </p:nvPr>
        </p:nvSpPr>
        <p:spPr>
          <a:xfrm>
            <a:off x="5195410" y="5507694"/>
            <a:ext cx="3941762" cy="1066800"/>
          </a:xfrm>
          <a:effectLst>
            <a:prstShdw prst="shdw13" dist="53882" dir="13500000">
              <a:schemeClr val="bg2"/>
            </a:prstShdw>
          </a:effectLst>
        </p:spPr>
        <p:txBody>
          <a:bodyPr/>
          <a:lstStyle>
            <a:lvl1pPr marL="0" indent="0" algn="r">
              <a:buFont typeface="Symbol" pitchFamily="18" charset="2"/>
              <a:buNone/>
              <a:defRPr sz="1800" i="1">
                <a:solidFill>
                  <a:srgbClr val="FFFFFF"/>
                </a:solidFill>
              </a:defRPr>
            </a:lvl1pPr>
          </a:lstStyle>
          <a:p>
            <a:r>
              <a:rPr lang="en-US" dirty="0" smtClean="0"/>
              <a:t>Presenters Name</a:t>
            </a:r>
          </a:p>
          <a:p>
            <a:r>
              <a:rPr lang="en-US" dirty="0" smtClean="0"/>
              <a:t>Date</a:t>
            </a:r>
            <a:endParaRPr lang="en-US" dirty="0"/>
          </a:p>
        </p:txBody>
      </p:sp>
      <p:pic>
        <p:nvPicPr>
          <p:cNvPr id="8" name="Picture 35" descr="RGB_Color small"/>
          <p:cNvPicPr>
            <a:picLocks noChangeAspect="1" noChangeArrowheads="1"/>
          </p:cNvPicPr>
          <p:nvPr userDrawn="1"/>
        </p:nvPicPr>
        <p:blipFill>
          <a:blip r:embed="rId3" cstate="print"/>
          <a:srcRect/>
          <a:stretch>
            <a:fillRect/>
          </a:stretch>
        </p:blipFill>
        <p:spPr bwMode="auto">
          <a:xfrm>
            <a:off x="8264525" y="144492"/>
            <a:ext cx="762000" cy="636588"/>
          </a:xfrm>
          <a:prstGeom prst="rect">
            <a:avLst/>
          </a:prstGeom>
          <a:noFill/>
          <a:ln w="9525">
            <a:noFill/>
            <a:miter lim="800000"/>
            <a:headEnd/>
            <a:tailEnd/>
          </a:ln>
        </p:spPr>
      </p:pic>
      <p:cxnSp>
        <p:nvCxnSpPr>
          <p:cNvPr id="10" name="Straight Connector 9"/>
          <p:cNvCxnSpPr/>
          <p:nvPr userDrawn="1"/>
        </p:nvCxnSpPr>
        <p:spPr bwMode="auto">
          <a:xfrm>
            <a:off x="8185150" y="149225"/>
            <a:ext cx="0" cy="631825"/>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511525143"/>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224532" y="1056409"/>
            <a:ext cx="4232275" cy="2614335"/>
          </a:xfrm>
        </p:spPr>
        <p:txBody>
          <a:bodyPr/>
          <a:lstStyle>
            <a:lvl1pPr marL="174625" indent="-174625">
              <a:defRPr sz="1600"/>
            </a:lvl1pPr>
            <a:lvl2pPr marL="346075" indent="-117475">
              <a:defRPr sz="1400"/>
            </a:lvl2pPr>
            <a:lvl3pPr marL="574675" indent="-117475">
              <a:defRPr sz="1200"/>
            </a:lvl3pPr>
            <a:lvl4pPr marL="742950" indent="-115888">
              <a:defRPr sz="1100"/>
            </a:lvl4pPr>
            <a:lvl5pPr marL="858838" indent="-115888">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bwMode="auto">
          <a:xfrm rot="5400000">
            <a:off x="1976964" y="3882406"/>
            <a:ext cx="5190073" cy="1588"/>
          </a:xfrm>
          <a:prstGeom prst="line">
            <a:avLst/>
          </a:prstGeom>
          <a:noFill/>
          <a:ln w="15875" cap="flat" cmpd="sng" algn="ctr">
            <a:solidFill>
              <a:schemeClr val="tx1"/>
            </a:solidFill>
            <a:prstDash val="solid"/>
            <a:round/>
            <a:headEnd type="none" w="med" len="med"/>
            <a:tailEnd type="none" w="med" len="med"/>
          </a:ln>
          <a:effectLst/>
        </p:spPr>
      </p:cxnSp>
      <p:cxnSp>
        <p:nvCxnSpPr>
          <p:cNvPr id="11" name="Straight Connector 10"/>
          <p:cNvCxnSpPr/>
          <p:nvPr userDrawn="1"/>
        </p:nvCxnSpPr>
        <p:spPr bwMode="auto">
          <a:xfrm>
            <a:off x="144982" y="3720036"/>
            <a:ext cx="8849687" cy="1588"/>
          </a:xfrm>
          <a:prstGeom prst="line">
            <a:avLst/>
          </a:prstGeom>
          <a:noFill/>
          <a:ln w="9525" cap="flat" cmpd="sng" algn="ctr">
            <a:solidFill>
              <a:schemeClr val="tx1"/>
            </a:solidFill>
            <a:prstDash val="solid"/>
            <a:round/>
            <a:headEnd type="none" w="med" len="med"/>
            <a:tailEnd type="none" w="med" len="med"/>
          </a:ln>
          <a:effectLst/>
        </p:spPr>
      </p:cxnSp>
      <p:sp>
        <p:nvSpPr>
          <p:cNvPr id="14" name="Content Placeholder 2"/>
          <p:cNvSpPr>
            <a:spLocks noGrp="1"/>
          </p:cNvSpPr>
          <p:nvPr>
            <p:ph sz="half" idx="13"/>
          </p:nvPr>
        </p:nvSpPr>
        <p:spPr>
          <a:xfrm>
            <a:off x="4679775" y="1056409"/>
            <a:ext cx="4232275" cy="2614335"/>
          </a:xfrm>
        </p:spPr>
        <p:txBody>
          <a:bodyPr/>
          <a:lstStyle>
            <a:lvl1pPr marL="174625" indent="-174625">
              <a:defRPr sz="1600"/>
            </a:lvl1pPr>
            <a:lvl2pPr marL="346075" indent="-117475">
              <a:defRPr sz="1400"/>
            </a:lvl2pPr>
            <a:lvl3pPr marL="574675" indent="-117475">
              <a:defRPr sz="1200"/>
            </a:lvl3pPr>
            <a:lvl4pPr marL="742950" indent="-115888">
              <a:defRPr sz="1100"/>
            </a:lvl4pPr>
            <a:lvl5pPr marL="858838" indent="-115888">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sz="half" idx="14"/>
          </p:nvPr>
        </p:nvSpPr>
        <p:spPr>
          <a:xfrm>
            <a:off x="224532" y="3858404"/>
            <a:ext cx="4232275" cy="2614335"/>
          </a:xfrm>
        </p:spPr>
        <p:txBody>
          <a:bodyPr/>
          <a:lstStyle>
            <a:lvl1pPr marL="174625" indent="-174625">
              <a:defRPr sz="1600"/>
            </a:lvl1pPr>
            <a:lvl2pPr marL="346075" indent="-117475">
              <a:defRPr sz="1400"/>
            </a:lvl2pPr>
            <a:lvl3pPr marL="574675" indent="-117475">
              <a:defRPr sz="1200"/>
            </a:lvl3pPr>
            <a:lvl4pPr marL="742950" indent="-115888">
              <a:defRPr sz="1100"/>
            </a:lvl4pPr>
            <a:lvl5pPr marL="858838" indent="-115888">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5"/>
          </p:nvPr>
        </p:nvSpPr>
        <p:spPr>
          <a:xfrm>
            <a:off x="4679775" y="3858404"/>
            <a:ext cx="4232275" cy="2614335"/>
          </a:xfrm>
        </p:spPr>
        <p:txBody>
          <a:bodyPr/>
          <a:lstStyle>
            <a:lvl1pPr marL="174625" indent="-174625">
              <a:defRPr sz="1600"/>
            </a:lvl1pPr>
            <a:lvl2pPr marL="346075" indent="-117475">
              <a:defRPr sz="1400"/>
            </a:lvl2pPr>
            <a:lvl3pPr marL="574675" indent="-117475">
              <a:defRPr sz="1200"/>
            </a:lvl3pPr>
            <a:lvl4pPr marL="742950" indent="-115888">
              <a:defRPr sz="1100"/>
            </a:lvl4pPr>
            <a:lvl5pPr marL="858838" indent="-115888">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4"/>
          <p:cNvSpPr>
            <a:spLocks noGrp="1" noChangeArrowheads="1"/>
          </p:cNvSpPr>
          <p:nvPr>
            <p:ph type="title"/>
          </p:nvPr>
        </p:nvSpPr>
        <p:spPr bwMode="auto">
          <a:xfrm>
            <a:off x="1702635" y="166127"/>
            <a:ext cx="65087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8" name="Rectangle 7"/>
          <p:cNvSpPr>
            <a:spLocks noGrp="1" noChangeArrowheads="1"/>
          </p:cNvSpPr>
          <p:nvPr>
            <p:ph type="sldNum" sz="quarter" idx="4"/>
          </p:nvPr>
        </p:nvSpPr>
        <p:spPr>
          <a:xfrm>
            <a:off x="8533889" y="652399"/>
            <a:ext cx="549047" cy="230832"/>
          </a:xfrm>
          <a:prstGeom prst="rect">
            <a:avLst/>
          </a:prstGeom>
          <a:ln/>
        </p:spPr>
        <p:txBody>
          <a:bodyPr wrap="square" rIns="0" bIns="0" anchor="b" anchorCtr="0">
            <a:spAutoFit/>
          </a:bodyPr>
          <a:lstStyle>
            <a:lvl1pPr algn="r">
              <a:defRPr sz="1200" b="0" dirty="0" smtClean="0">
                <a:solidFill>
                  <a:schemeClr val="bg1"/>
                </a:solidFill>
              </a:defRPr>
            </a:lvl1pPr>
          </a:lstStyle>
          <a:p>
            <a:pPr>
              <a:defRPr/>
            </a:pPr>
            <a:fld id="{F055212B-1A35-DA42-BC74-EE21AE99606D}" type="slidenum">
              <a:rPr lang="en-US" smtClean="0"/>
              <a:pPr>
                <a:defRPr/>
              </a:pPr>
              <a:t>‹#›</a:t>
            </a:fld>
            <a:endParaRPr lang="en-US" dirty="0"/>
          </a:p>
        </p:txBody>
      </p:sp>
    </p:spTree>
    <p:extLst>
      <p:ext uri="{BB962C8B-B14F-4D97-AF65-F5344CB8AC3E}">
        <p14:creationId xmlns:p14="http://schemas.microsoft.com/office/powerpoint/2010/main" val="334434137"/>
      </p:ext>
    </p:extLst>
  </p:cSld>
  <p:clrMapOvr>
    <a:masterClrMapping/>
  </p:clrMapOvr>
  <p:transition advClick="0">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Body Text">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1518249" y="156593"/>
            <a:ext cx="6308126" cy="609600"/>
          </a:xfrm>
          <a:prstGeom prst="rect">
            <a:avLst/>
          </a:prstGeom>
          <a:noFill/>
          <a:ln w="9525">
            <a:noFill/>
            <a:miter lim="800000"/>
            <a:headEnd/>
            <a:tailEnd/>
          </a:ln>
        </p:spPr>
        <p:txBody>
          <a:bodyPr/>
          <a:lstStyle/>
          <a:p>
            <a:pPr lvl="0"/>
            <a:r>
              <a:rPr lang="en-US" smtClean="0"/>
              <a:t>Click to edit Master title style</a:t>
            </a:r>
            <a:endParaRPr lang="en-US"/>
          </a:p>
        </p:txBody>
      </p:sp>
      <p:sp>
        <p:nvSpPr>
          <p:cNvPr id="13" name="Text Placeholder 12"/>
          <p:cNvSpPr>
            <a:spLocks noGrp="1"/>
          </p:cNvSpPr>
          <p:nvPr>
            <p:ph type="body" sz="quarter" idx="10"/>
          </p:nvPr>
        </p:nvSpPr>
        <p:spPr>
          <a:xfrm>
            <a:off x="215597" y="1199205"/>
            <a:ext cx="8759825" cy="51621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7"/>
          <p:cNvSpPr>
            <a:spLocks noGrp="1" noChangeArrowheads="1"/>
          </p:cNvSpPr>
          <p:nvPr>
            <p:ph type="dt" sz="quarter" idx="11"/>
          </p:nvPr>
        </p:nvSpPr>
        <p:spPr/>
        <p:txBody>
          <a:bodyPr/>
          <a:lstStyle>
            <a:lvl1pPr>
              <a:defRPr>
                <a:solidFill>
                  <a:srgbClr val="000000"/>
                </a:solidFill>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53A26D6-46E0-4CD7-A95F-C6B14BAB7B6D}" type="slidenum">
              <a:rPr lang="en-US"/>
              <a:pPr>
                <a:defRPr/>
              </a:pPr>
              <a:t>‹#›</a:t>
            </a:fld>
            <a:endParaRPr lang="en-US" dirty="0"/>
          </a:p>
        </p:txBody>
      </p:sp>
    </p:spTree>
    <p:extLst>
      <p:ext uri="{BB962C8B-B14F-4D97-AF65-F5344CB8AC3E}">
        <p14:creationId xmlns:p14="http://schemas.microsoft.com/office/powerpoint/2010/main" val="19885107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image" Target="../media/image1.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SLS Logo Slide4.jpg"/>
          <p:cNvPicPr>
            <a:picLocks noChangeAspect="1"/>
          </p:cNvPicPr>
          <p:nvPr/>
        </p:nvPicPr>
        <p:blipFill>
          <a:blip r:embed="rId10"/>
          <a:srcRect/>
          <a:stretch>
            <a:fillRect/>
          </a:stretch>
        </p:blipFill>
        <p:spPr bwMode="auto">
          <a:xfrm>
            <a:off x="0" y="0"/>
            <a:ext cx="9144000" cy="914400"/>
          </a:xfrm>
          <a:prstGeom prst="rect">
            <a:avLst/>
          </a:prstGeom>
          <a:noFill/>
          <a:ln w="9525">
            <a:noFill/>
            <a:miter lim="800000"/>
            <a:headEnd/>
            <a:tailEnd/>
          </a:ln>
        </p:spPr>
      </p:pic>
      <p:sp>
        <p:nvSpPr>
          <p:cNvPr id="1027" name="Rectangle 16"/>
          <p:cNvSpPr>
            <a:spLocks noGrp="1" noChangeArrowheads="1"/>
          </p:cNvSpPr>
          <p:nvPr>
            <p:ph type="body" idx="1"/>
          </p:nvPr>
        </p:nvSpPr>
        <p:spPr bwMode="auto">
          <a:xfrm>
            <a:off x="206375" y="1192213"/>
            <a:ext cx="8505825" cy="5291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title"/>
          </p:nvPr>
        </p:nvSpPr>
        <p:spPr bwMode="auto">
          <a:xfrm>
            <a:off x="1466850" y="166688"/>
            <a:ext cx="672782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 name="Date Placeholder 7"/>
          <p:cNvSpPr>
            <a:spLocks noGrp="1" noChangeArrowheads="1"/>
          </p:cNvSpPr>
          <p:nvPr>
            <p:ph type="dt" sz="quarter" idx="2"/>
          </p:nvPr>
        </p:nvSpPr>
        <p:spPr>
          <a:xfrm>
            <a:off x="0" y="6704013"/>
            <a:ext cx="2057400" cy="153987"/>
          </a:xfrm>
          <a:prstGeom prst="rect">
            <a:avLst/>
          </a:prstGeom>
        </p:spPr>
        <p:txBody>
          <a:bodyPr vert="horz" wrap="square" lIns="91440" tIns="45720" rIns="91440" bIns="0" numCol="1" anchor="b" anchorCtr="0" compatLnSpc="1">
            <a:prstTxWarp prst="textNoShape">
              <a:avLst/>
            </a:prstTxWarp>
            <a:spAutoFit/>
          </a:bodyPr>
          <a:lstStyle>
            <a:lvl1pPr algn="ctr" eaLnBrk="0" hangingPunct="0">
              <a:defRPr sz="700">
                <a:latin typeface="Arial" pitchFamily="34" charset="0"/>
                <a:ea typeface="ＭＳ Ｐゴシック" pitchFamily="34" charset="-128"/>
                <a:cs typeface="+mn-cs"/>
              </a:defRPr>
            </a:lvl1pPr>
          </a:lstStyle>
          <a:p>
            <a:pPr>
              <a:defRPr/>
            </a:pPr>
            <a:endParaRPr lang="en-US" dirty="0">
              <a:solidFill>
                <a:srgbClr val="000000"/>
              </a:solidFill>
            </a:endParaRPr>
          </a:p>
        </p:txBody>
      </p:sp>
      <p:pic>
        <p:nvPicPr>
          <p:cNvPr id="1030" name="Picture 35" descr="RGB_Color small"/>
          <p:cNvPicPr>
            <a:picLocks noChangeAspect="1" noChangeArrowheads="1"/>
          </p:cNvPicPr>
          <p:nvPr/>
        </p:nvPicPr>
        <p:blipFill>
          <a:blip r:embed="rId11"/>
          <a:srcRect/>
          <a:stretch>
            <a:fillRect/>
          </a:stretch>
        </p:blipFill>
        <p:spPr bwMode="auto">
          <a:xfrm>
            <a:off x="8264525" y="144463"/>
            <a:ext cx="762000" cy="636587"/>
          </a:xfrm>
          <a:prstGeom prst="rect">
            <a:avLst/>
          </a:prstGeom>
          <a:noFill/>
          <a:ln w="9525">
            <a:noFill/>
            <a:miter lim="800000"/>
            <a:headEnd/>
            <a:tailEnd/>
          </a:ln>
        </p:spPr>
      </p:pic>
      <p:sp>
        <p:nvSpPr>
          <p:cNvPr id="7" name="Slide Number Placeholder 5"/>
          <p:cNvSpPr>
            <a:spLocks noGrp="1"/>
          </p:cNvSpPr>
          <p:nvPr>
            <p:ph type="sldNum" sz="quarter" idx="4"/>
          </p:nvPr>
        </p:nvSpPr>
        <p:spPr>
          <a:xfrm>
            <a:off x="8289925" y="6634163"/>
            <a:ext cx="828675" cy="217487"/>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Arial" pitchFamily="34" charset="0"/>
                <a:ea typeface="ＭＳ Ｐゴシック" pitchFamily="34" charset="-128"/>
                <a:cs typeface="+mn-cs"/>
              </a:defRPr>
            </a:lvl1pPr>
          </a:lstStyle>
          <a:p>
            <a:pPr>
              <a:defRPr/>
            </a:pPr>
            <a:fld id="{F52A8BDF-0F40-466E-98A7-8294286E5587}" type="slidenum">
              <a:rPr lang="en-US"/>
              <a:pPr>
                <a:defRPr/>
              </a:pPr>
              <a:t>‹#›</a:t>
            </a:fld>
            <a:endParaRPr lang="en-US" dirty="0"/>
          </a:p>
        </p:txBody>
      </p:sp>
    </p:spTree>
    <p:extLst>
      <p:ext uri="{BB962C8B-B14F-4D97-AF65-F5344CB8AC3E}">
        <p14:creationId xmlns:p14="http://schemas.microsoft.com/office/powerpoint/2010/main" val="26347505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FFFFFF"/>
          </a:solidFill>
          <a:latin typeface="Arial" pitchFamily="34" charset="0"/>
          <a:ea typeface="MS PGothic" pitchFamily="34" charset="-128"/>
          <a:cs typeface="+mj-cs"/>
        </a:defRPr>
      </a:lvl1pPr>
      <a:lvl2pPr algn="ctr" rtl="0" eaLnBrk="0" fontAlgn="base" hangingPunct="0">
        <a:spcBef>
          <a:spcPct val="0"/>
        </a:spcBef>
        <a:spcAft>
          <a:spcPct val="0"/>
        </a:spcAft>
        <a:defRPr sz="2400" b="1">
          <a:solidFill>
            <a:srgbClr val="FFFFFF"/>
          </a:solidFill>
          <a:latin typeface="Arial" charset="0"/>
          <a:ea typeface="MS PGothic" pitchFamily="34" charset="-128"/>
          <a:cs typeface="ＭＳ Ｐゴシック"/>
        </a:defRPr>
      </a:lvl2pPr>
      <a:lvl3pPr algn="ctr" rtl="0" eaLnBrk="0" fontAlgn="base" hangingPunct="0">
        <a:spcBef>
          <a:spcPct val="0"/>
        </a:spcBef>
        <a:spcAft>
          <a:spcPct val="0"/>
        </a:spcAft>
        <a:defRPr sz="2400" b="1">
          <a:solidFill>
            <a:srgbClr val="FFFFFF"/>
          </a:solidFill>
          <a:latin typeface="Arial" charset="0"/>
          <a:ea typeface="MS PGothic" pitchFamily="34" charset="-128"/>
          <a:cs typeface="ＭＳ Ｐゴシック"/>
        </a:defRPr>
      </a:lvl3pPr>
      <a:lvl4pPr algn="ctr" rtl="0" eaLnBrk="0" fontAlgn="base" hangingPunct="0">
        <a:spcBef>
          <a:spcPct val="0"/>
        </a:spcBef>
        <a:spcAft>
          <a:spcPct val="0"/>
        </a:spcAft>
        <a:defRPr sz="2400" b="1">
          <a:solidFill>
            <a:srgbClr val="FFFFFF"/>
          </a:solidFill>
          <a:latin typeface="Arial" charset="0"/>
          <a:ea typeface="MS PGothic" pitchFamily="34" charset="-128"/>
          <a:cs typeface="ＭＳ Ｐゴシック"/>
        </a:defRPr>
      </a:lvl4pPr>
      <a:lvl5pPr algn="ctr" rtl="0" eaLnBrk="0" fontAlgn="base" hangingPunct="0">
        <a:spcBef>
          <a:spcPct val="0"/>
        </a:spcBef>
        <a:spcAft>
          <a:spcPct val="0"/>
        </a:spcAft>
        <a:defRPr sz="2400" b="1">
          <a:solidFill>
            <a:srgbClr val="FFFFFF"/>
          </a:solidFill>
          <a:latin typeface="Arial" charset="0"/>
          <a:ea typeface="MS PGothic" pitchFamily="34" charset="-128"/>
          <a:cs typeface="ＭＳ Ｐゴシック"/>
        </a:defRPr>
      </a:lvl5pPr>
      <a:lvl6pPr marL="457200" algn="ctr" rtl="0" eaLnBrk="1" fontAlgn="base" hangingPunct="1">
        <a:spcBef>
          <a:spcPct val="0"/>
        </a:spcBef>
        <a:spcAft>
          <a:spcPct val="0"/>
        </a:spcAft>
        <a:defRPr sz="2400" b="1">
          <a:solidFill>
            <a:schemeClr val="tx2"/>
          </a:solidFill>
          <a:latin typeface="Arial" charset="0"/>
          <a:ea typeface="ＭＳ Ｐゴシック" pitchFamily="-64" charset="-128"/>
        </a:defRPr>
      </a:lvl6pPr>
      <a:lvl7pPr marL="914400" algn="ctr" rtl="0" eaLnBrk="1" fontAlgn="base" hangingPunct="1">
        <a:spcBef>
          <a:spcPct val="0"/>
        </a:spcBef>
        <a:spcAft>
          <a:spcPct val="0"/>
        </a:spcAft>
        <a:defRPr sz="2400" b="1">
          <a:solidFill>
            <a:schemeClr val="tx2"/>
          </a:solidFill>
          <a:latin typeface="Arial" charset="0"/>
          <a:ea typeface="ＭＳ Ｐゴシック" pitchFamily="-64" charset="-128"/>
        </a:defRPr>
      </a:lvl7pPr>
      <a:lvl8pPr marL="1371600" algn="ctr" rtl="0" eaLnBrk="1" fontAlgn="base" hangingPunct="1">
        <a:spcBef>
          <a:spcPct val="0"/>
        </a:spcBef>
        <a:spcAft>
          <a:spcPct val="0"/>
        </a:spcAft>
        <a:defRPr sz="2400" b="1">
          <a:solidFill>
            <a:schemeClr val="tx2"/>
          </a:solidFill>
          <a:latin typeface="Arial" charset="0"/>
          <a:ea typeface="ＭＳ Ｐゴシック" pitchFamily="-64" charset="-128"/>
        </a:defRPr>
      </a:lvl8pPr>
      <a:lvl9pPr marL="1828800" algn="ctr" rtl="0" eaLnBrk="1" fontAlgn="base" hangingPunct="1">
        <a:spcBef>
          <a:spcPct val="0"/>
        </a:spcBef>
        <a:spcAft>
          <a:spcPct val="0"/>
        </a:spcAft>
        <a:defRPr sz="2400" b="1">
          <a:solidFill>
            <a:schemeClr val="tx2"/>
          </a:solidFill>
          <a:latin typeface="Arial" charset="0"/>
          <a:ea typeface="ＭＳ Ｐゴシック" pitchFamily="-64" charset="-128"/>
        </a:defRPr>
      </a:lvl9pPr>
    </p:titleStyle>
    <p:bodyStyle>
      <a:lvl1pPr marL="230188" indent="-228600" algn="l" rtl="0" eaLnBrk="0" fontAlgn="base" hangingPunct="0">
        <a:spcBef>
          <a:spcPct val="0"/>
        </a:spcBef>
        <a:spcAft>
          <a:spcPct val="0"/>
        </a:spcAft>
        <a:buClr>
          <a:srgbClr val="942923"/>
        </a:buClr>
        <a:buSzPct val="100000"/>
        <a:buFont typeface="Symbol" pitchFamily="18" charset="2"/>
        <a:buChar char="¨"/>
        <a:defRPr sz="2000" b="1">
          <a:solidFill>
            <a:schemeClr val="tx1"/>
          </a:solidFill>
          <a:latin typeface="Arial" pitchFamily="34" charset="0"/>
          <a:ea typeface="ヒラギノ角ゴ Pro W6"/>
          <a:cs typeface="+mn-cs"/>
        </a:defRPr>
      </a:lvl1pPr>
      <a:lvl2pPr marL="563563" indent="-114300" algn="l" rtl="0" eaLnBrk="0" fontAlgn="base" hangingPunct="0">
        <a:spcBef>
          <a:spcPct val="0"/>
        </a:spcBef>
        <a:spcAft>
          <a:spcPct val="0"/>
        </a:spcAft>
        <a:buClr>
          <a:srgbClr val="060AB8"/>
        </a:buClr>
        <a:buSzPct val="100000"/>
        <a:buFont typeface="Arial" pitchFamily="34" charset="0"/>
        <a:buChar char="•"/>
        <a:defRPr>
          <a:solidFill>
            <a:schemeClr val="tx1"/>
          </a:solidFill>
          <a:latin typeface="Arial" pitchFamily="34" charset="0"/>
          <a:ea typeface="ヒラギノ角ゴ Pro W3" pitchFamily="-64" charset="-128"/>
          <a:cs typeface="ヒラギノ角ゴ Pro W3"/>
        </a:defRPr>
      </a:lvl2pPr>
      <a:lvl3pPr marL="852488" indent="-174625" algn="l" rtl="0" eaLnBrk="0" fontAlgn="base" hangingPunct="0">
        <a:spcBef>
          <a:spcPct val="0"/>
        </a:spcBef>
        <a:spcAft>
          <a:spcPct val="0"/>
        </a:spcAft>
        <a:buClr>
          <a:srgbClr val="000000"/>
        </a:buClr>
        <a:buSzPct val="100000"/>
        <a:buFont typeface="Arial" pitchFamily="34" charset="0"/>
        <a:buChar char="–"/>
        <a:defRPr sz="1600">
          <a:solidFill>
            <a:schemeClr val="tx1"/>
          </a:solidFill>
          <a:latin typeface="Arial" pitchFamily="34" charset="0"/>
          <a:ea typeface="ヒラギノ角ゴ Pro W3" pitchFamily="-64" charset="-128"/>
          <a:cs typeface="ヒラギノ角ゴ Pro W3"/>
        </a:defRPr>
      </a:lvl3pPr>
      <a:lvl4pPr marL="1085850" indent="-119063" algn="l" rtl="0" eaLnBrk="0" fontAlgn="base" hangingPunct="0">
        <a:spcBef>
          <a:spcPct val="0"/>
        </a:spcBef>
        <a:spcAft>
          <a:spcPct val="0"/>
        </a:spcAft>
        <a:buClr>
          <a:srgbClr val="000000"/>
        </a:buClr>
        <a:buSzPct val="100000"/>
        <a:buChar char="•"/>
        <a:defRPr sz="1400">
          <a:solidFill>
            <a:schemeClr val="tx1"/>
          </a:solidFill>
          <a:latin typeface="Arial" pitchFamily="34" charset="0"/>
          <a:ea typeface="ヒラギノ角ゴ Pro W3" pitchFamily="-64" charset="-128"/>
          <a:cs typeface="ヒラギノ角ゴ Pro W3"/>
        </a:defRPr>
      </a:lvl4pPr>
      <a:lvl5pPr marL="1430338" indent="-174625" algn="l" rtl="0" eaLnBrk="0" fontAlgn="base" hangingPunct="0">
        <a:spcBef>
          <a:spcPct val="0"/>
        </a:spcBef>
        <a:spcAft>
          <a:spcPct val="0"/>
        </a:spcAft>
        <a:buClr>
          <a:srgbClr val="000000"/>
        </a:buClr>
        <a:buSzPct val="100000"/>
        <a:buFont typeface="Arial" pitchFamily="34" charset="0"/>
        <a:buChar char="–"/>
        <a:defRPr sz="1400">
          <a:solidFill>
            <a:schemeClr val="tx1"/>
          </a:solidFill>
          <a:latin typeface="Arial" pitchFamily="34" charset="0"/>
          <a:ea typeface="ヒラギノ角ゴ Pro W3" pitchFamily="-64" charset="-128"/>
          <a:cs typeface="ヒラギノ角ゴ Pro W3"/>
        </a:defRPr>
      </a:lvl5pPr>
      <a:lvl6pPr marL="18875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6pPr>
      <a:lvl7pPr marL="23447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7pPr>
      <a:lvl8pPr marL="28019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8pPr>
      <a:lvl9pPr marL="32591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SLS Logo Slide4.jpg"/>
          <p:cNvPicPr>
            <a:picLocks noChangeAspect="1"/>
          </p:cNvPicPr>
          <p:nvPr/>
        </p:nvPicPr>
        <p:blipFill>
          <a:blip r:embed="rId10"/>
          <a:srcRect/>
          <a:stretch>
            <a:fillRect/>
          </a:stretch>
        </p:blipFill>
        <p:spPr bwMode="auto">
          <a:xfrm>
            <a:off x="0" y="0"/>
            <a:ext cx="9144000" cy="914400"/>
          </a:xfrm>
          <a:prstGeom prst="rect">
            <a:avLst/>
          </a:prstGeom>
          <a:noFill/>
          <a:ln w="9525">
            <a:noFill/>
            <a:miter lim="800000"/>
            <a:headEnd/>
            <a:tailEnd/>
          </a:ln>
        </p:spPr>
      </p:pic>
      <p:sp>
        <p:nvSpPr>
          <p:cNvPr id="1027" name="Rectangle 16"/>
          <p:cNvSpPr>
            <a:spLocks noGrp="1" noChangeArrowheads="1"/>
          </p:cNvSpPr>
          <p:nvPr>
            <p:ph type="body" idx="1"/>
          </p:nvPr>
        </p:nvSpPr>
        <p:spPr bwMode="auto">
          <a:xfrm>
            <a:off x="206375" y="1192213"/>
            <a:ext cx="8505825" cy="5291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title"/>
          </p:nvPr>
        </p:nvSpPr>
        <p:spPr bwMode="auto">
          <a:xfrm>
            <a:off x="1466850" y="166688"/>
            <a:ext cx="672782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 name="Date Placeholder 7"/>
          <p:cNvSpPr>
            <a:spLocks noGrp="1" noChangeArrowheads="1"/>
          </p:cNvSpPr>
          <p:nvPr>
            <p:ph type="dt" sz="quarter" idx="2"/>
          </p:nvPr>
        </p:nvSpPr>
        <p:spPr>
          <a:xfrm>
            <a:off x="0" y="6704013"/>
            <a:ext cx="2057400" cy="153987"/>
          </a:xfrm>
          <a:prstGeom prst="rect">
            <a:avLst/>
          </a:prstGeom>
        </p:spPr>
        <p:txBody>
          <a:bodyPr vert="horz" wrap="square" lIns="91440" tIns="45720" rIns="91440" bIns="0" numCol="1" anchor="b" anchorCtr="0" compatLnSpc="1">
            <a:prstTxWarp prst="textNoShape">
              <a:avLst/>
            </a:prstTxWarp>
            <a:spAutoFit/>
          </a:bodyPr>
          <a:lstStyle>
            <a:lvl1pPr algn="ctr" eaLnBrk="0" hangingPunct="0">
              <a:defRPr sz="700">
                <a:latin typeface="Arial" pitchFamily="34" charset="0"/>
                <a:ea typeface="ＭＳ Ｐゴシック" pitchFamily="34" charset="-128"/>
                <a:cs typeface="+mn-cs"/>
              </a:defRPr>
            </a:lvl1pPr>
          </a:lstStyle>
          <a:p>
            <a:pPr>
              <a:defRPr/>
            </a:pPr>
            <a:endParaRPr lang="en-US" dirty="0">
              <a:solidFill>
                <a:srgbClr val="000000"/>
              </a:solidFill>
            </a:endParaRPr>
          </a:p>
        </p:txBody>
      </p:sp>
      <p:pic>
        <p:nvPicPr>
          <p:cNvPr id="1030" name="Picture 35" descr="RGB_Color small"/>
          <p:cNvPicPr>
            <a:picLocks noChangeAspect="1" noChangeArrowheads="1"/>
          </p:cNvPicPr>
          <p:nvPr/>
        </p:nvPicPr>
        <p:blipFill>
          <a:blip r:embed="rId11"/>
          <a:srcRect/>
          <a:stretch>
            <a:fillRect/>
          </a:stretch>
        </p:blipFill>
        <p:spPr bwMode="auto">
          <a:xfrm>
            <a:off x="8264525" y="144463"/>
            <a:ext cx="762000" cy="636587"/>
          </a:xfrm>
          <a:prstGeom prst="rect">
            <a:avLst/>
          </a:prstGeom>
          <a:noFill/>
          <a:ln w="9525">
            <a:noFill/>
            <a:miter lim="800000"/>
            <a:headEnd/>
            <a:tailEnd/>
          </a:ln>
        </p:spPr>
      </p:pic>
      <p:sp>
        <p:nvSpPr>
          <p:cNvPr id="7" name="Slide Number Placeholder 5"/>
          <p:cNvSpPr>
            <a:spLocks noGrp="1"/>
          </p:cNvSpPr>
          <p:nvPr>
            <p:ph type="sldNum" sz="quarter" idx="4"/>
          </p:nvPr>
        </p:nvSpPr>
        <p:spPr>
          <a:xfrm>
            <a:off x="8289925" y="6634163"/>
            <a:ext cx="828675" cy="217487"/>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Arial" pitchFamily="34" charset="0"/>
                <a:ea typeface="ＭＳ Ｐゴシック" pitchFamily="34" charset="-128"/>
                <a:cs typeface="+mn-cs"/>
              </a:defRPr>
            </a:lvl1pPr>
          </a:lstStyle>
          <a:p>
            <a:pPr>
              <a:defRPr/>
            </a:pPr>
            <a:fld id="{F52A8BDF-0F40-466E-98A7-8294286E5587}" type="slidenum">
              <a:rPr lang="en-US"/>
              <a:pPr>
                <a:defRPr/>
              </a:pPr>
              <a:t>‹#›</a:t>
            </a:fld>
            <a:endParaRPr lang="en-US" dirty="0"/>
          </a:p>
        </p:txBody>
      </p:sp>
    </p:spTree>
    <p:extLst>
      <p:ext uri="{BB962C8B-B14F-4D97-AF65-F5344CB8AC3E}">
        <p14:creationId xmlns:p14="http://schemas.microsoft.com/office/powerpoint/2010/main" val="263475057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FFFFFF"/>
          </a:solidFill>
          <a:latin typeface="Arial" pitchFamily="34" charset="0"/>
          <a:ea typeface="MS PGothic" pitchFamily="34" charset="-128"/>
          <a:cs typeface="+mj-cs"/>
        </a:defRPr>
      </a:lvl1pPr>
      <a:lvl2pPr algn="ctr" rtl="0" eaLnBrk="0" fontAlgn="base" hangingPunct="0">
        <a:spcBef>
          <a:spcPct val="0"/>
        </a:spcBef>
        <a:spcAft>
          <a:spcPct val="0"/>
        </a:spcAft>
        <a:defRPr sz="2400" b="1">
          <a:solidFill>
            <a:srgbClr val="FFFFFF"/>
          </a:solidFill>
          <a:latin typeface="Arial" charset="0"/>
          <a:ea typeface="MS PGothic" pitchFamily="34" charset="-128"/>
          <a:cs typeface="ＭＳ Ｐゴシック"/>
        </a:defRPr>
      </a:lvl2pPr>
      <a:lvl3pPr algn="ctr" rtl="0" eaLnBrk="0" fontAlgn="base" hangingPunct="0">
        <a:spcBef>
          <a:spcPct val="0"/>
        </a:spcBef>
        <a:spcAft>
          <a:spcPct val="0"/>
        </a:spcAft>
        <a:defRPr sz="2400" b="1">
          <a:solidFill>
            <a:srgbClr val="FFFFFF"/>
          </a:solidFill>
          <a:latin typeface="Arial" charset="0"/>
          <a:ea typeface="MS PGothic" pitchFamily="34" charset="-128"/>
          <a:cs typeface="ＭＳ Ｐゴシック"/>
        </a:defRPr>
      </a:lvl3pPr>
      <a:lvl4pPr algn="ctr" rtl="0" eaLnBrk="0" fontAlgn="base" hangingPunct="0">
        <a:spcBef>
          <a:spcPct val="0"/>
        </a:spcBef>
        <a:spcAft>
          <a:spcPct val="0"/>
        </a:spcAft>
        <a:defRPr sz="2400" b="1">
          <a:solidFill>
            <a:srgbClr val="FFFFFF"/>
          </a:solidFill>
          <a:latin typeface="Arial" charset="0"/>
          <a:ea typeface="MS PGothic" pitchFamily="34" charset="-128"/>
          <a:cs typeface="ＭＳ Ｐゴシック"/>
        </a:defRPr>
      </a:lvl4pPr>
      <a:lvl5pPr algn="ctr" rtl="0" eaLnBrk="0" fontAlgn="base" hangingPunct="0">
        <a:spcBef>
          <a:spcPct val="0"/>
        </a:spcBef>
        <a:spcAft>
          <a:spcPct val="0"/>
        </a:spcAft>
        <a:defRPr sz="2400" b="1">
          <a:solidFill>
            <a:srgbClr val="FFFFFF"/>
          </a:solidFill>
          <a:latin typeface="Arial" charset="0"/>
          <a:ea typeface="MS PGothic" pitchFamily="34" charset="-128"/>
          <a:cs typeface="ＭＳ Ｐゴシック"/>
        </a:defRPr>
      </a:lvl5pPr>
      <a:lvl6pPr marL="457200" algn="ctr" rtl="0" eaLnBrk="1" fontAlgn="base" hangingPunct="1">
        <a:spcBef>
          <a:spcPct val="0"/>
        </a:spcBef>
        <a:spcAft>
          <a:spcPct val="0"/>
        </a:spcAft>
        <a:defRPr sz="2400" b="1">
          <a:solidFill>
            <a:schemeClr val="tx2"/>
          </a:solidFill>
          <a:latin typeface="Arial" charset="0"/>
          <a:ea typeface="ＭＳ Ｐゴシック" pitchFamily="-64" charset="-128"/>
        </a:defRPr>
      </a:lvl6pPr>
      <a:lvl7pPr marL="914400" algn="ctr" rtl="0" eaLnBrk="1" fontAlgn="base" hangingPunct="1">
        <a:spcBef>
          <a:spcPct val="0"/>
        </a:spcBef>
        <a:spcAft>
          <a:spcPct val="0"/>
        </a:spcAft>
        <a:defRPr sz="2400" b="1">
          <a:solidFill>
            <a:schemeClr val="tx2"/>
          </a:solidFill>
          <a:latin typeface="Arial" charset="0"/>
          <a:ea typeface="ＭＳ Ｐゴシック" pitchFamily="-64" charset="-128"/>
        </a:defRPr>
      </a:lvl7pPr>
      <a:lvl8pPr marL="1371600" algn="ctr" rtl="0" eaLnBrk="1" fontAlgn="base" hangingPunct="1">
        <a:spcBef>
          <a:spcPct val="0"/>
        </a:spcBef>
        <a:spcAft>
          <a:spcPct val="0"/>
        </a:spcAft>
        <a:defRPr sz="2400" b="1">
          <a:solidFill>
            <a:schemeClr val="tx2"/>
          </a:solidFill>
          <a:latin typeface="Arial" charset="0"/>
          <a:ea typeface="ＭＳ Ｐゴシック" pitchFamily="-64" charset="-128"/>
        </a:defRPr>
      </a:lvl8pPr>
      <a:lvl9pPr marL="1828800" algn="ctr" rtl="0" eaLnBrk="1" fontAlgn="base" hangingPunct="1">
        <a:spcBef>
          <a:spcPct val="0"/>
        </a:spcBef>
        <a:spcAft>
          <a:spcPct val="0"/>
        </a:spcAft>
        <a:defRPr sz="2400" b="1">
          <a:solidFill>
            <a:schemeClr val="tx2"/>
          </a:solidFill>
          <a:latin typeface="Arial" charset="0"/>
          <a:ea typeface="ＭＳ Ｐゴシック" pitchFamily="-64" charset="-128"/>
        </a:defRPr>
      </a:lvl9pPr>
    </p:titleStyle>
    <p:bodyStyle>
      <a:lvl1pPr marL="230188" indent="-228600" algn="l" rtl="0" eaLnBrk="0" fontAlgn="base" hangingPunct="0">
        <a:spcBef>
          <a:spcPct val="0"/>
        </a:spcBef>
        <a:spcAft>
          <a:spcPct val="0"/>
        </a:spcAft>
        <a:buClr>
          <a:srgbClr val="942923"/>
        </a:buClr>
        <a:buSzPct val="100000"/>
        <a:buFont typeface="Symbol" pitchFamily="18" charset="2"/>
        <a:buChar char="¨"/>
        <a:defRPr sz="2000" b="1">
          <a:solidFill>
            <a:schemeClr val="tx1"/>
          </a:solidFill>
          <a:latin typeface="Arial" pitchFamily="34" charset="0"/>
          <a:ea typeface="ヒラギノ角ゴ Pro W6"/>
          <a:cs typeface="+mn-cs"/>
        </a:defRPr>
      </a:lvl1pPr>
      <a:lvl2pPr marL="563563" indent="-114300" algn="l" rtl="0" eaLnBrk="0" fontAlgn="base" hangingPunct="0">
        <a:spcBef>
          <a:spcPct val="0"/>
        </a:spcBef>
        <a:spcAft>
          <a:spcPct val="0"/>
        </a:spcAft>
        <a:buClr>
          <a:srgbClr val="060AB8"/>
        </a:buClr>
        <a:buSzPct val="100000"/>
        <a:buFont typeface="Arial" pitchFamily="34" charset="0"/>
        <a:buChar char="•"/>
        <a:defRPr>
          <a:solidFill>
            <a:schemeClr val="tx1"/>
          </a:solidFill>
          <a:latin typeface="Arial" pitchFamily="34" charset="0"/>
          <a:ea typeface="ヒラギノ角ゴ Pro W3" pitchFamily="-64" charset="-128"/>
          <a:cs typeface="ヒラギノ角ゴ Pro W3"/>
        </a:defRPr>
      </a:lvl2pPr>
      <a:lvl3pPr marL="852488" indent="-174625" algn="l" rtl="0" eaLnBrk="0" fontAlgn="base" hangingPunct="0">
        <a:spcBef>
          <a:spcPct val="0"/>
        </a:spcBef>
        <a:spcAft>
          <a:spcPct val="0"/>
        </a:spcAft>
        <a:buClr>
          <a:srgbClr val="000000"/>
        </a:buClr>
        <a:buSzPct val="100000"/>
        <a:buFont typeface="Arial" pitchFamily="34" charset="0"/>
        <a:buChar char="–"/>
        <a:defRPr sz="1600">
          <a:solidFill>
            <a:schemeClr val="tx1"/>
          </a:solidFill>
          <a:latin typeface="Arial" pitchFamily="34" charset="0"/>
          <a:ea typeface="ヒラギノ角ゴ Pro W3" pitchFamily="-64" charset="-128"/>
          <a:cs typeface="ヒラギノ角ゴ Pro W3"/>
        </a:defRPr>
      </a:lvl3pPr>
      <a:lvl4pPr marL="1085850" indent="-119063" algn="l" rtl="0" eaLnBrk="0" fontAlgn="base" hangingPunct="0">
        <a:spcBef>
          <a:spcPct val="0"/>
        </a:spcBef>
        <a:spcAft>
          <a:spcPct val="0"/>
        </a:spcAft>
        <a:buClr>
          <a:srgbClr val="000000"/>
        </a:buClr>
        <a:buSzPct val="100000"/>
        <a:buChar char="•"/>
        <a:defRPr sz="1400">
          <a:solidFill>
            <a:schemeClr val="tx1"/>
          </a:solidFill>
          <a:latin typeface="Arial" pitchFamily="34" charset="0"/>
          <a:ea typeface="ヒラギノ角ゴ Pro W3" pitchFamily="-64" charset="-128"/>
          <a:cs typeface="ヒラギノ角ゴ Pro W3"/>
        </a:defRPr>
      </a:lvl4pPr>
      <a:lvl5pPr marL="1430338" indent="-174625" algn="l" rtl="0" eaLnBrk="0" fontAlgn="base" hangingPunct="0">
        <a:spcBef>
          <a:spcPct val="0"/>
        </a:spcBef>
        <a:spcAft>
          <a:spcPct val="0"/>
        </a:spcAft>
        <a:buClr>
          <a:srgbClr val="000000"/>
        </a:buClr>
        <a:buSzPct val="100000"/>
        <a:buFont typeface="Arial" pitchFamily="34" charset="0"/>
        <a:buChar char="–"/>
        <a:defRPr sz="1400">
          <a:solidFill>
            <a:schemeClr val="tx1"/>
          </a:solidFill>
          <a:latin typeface="Arial" pitchFamily="34" charset="0"/>
          <a:ea typeface="ヒラギノ角ゴ Pro W3" pitchFamily="-64" charset="-128"/>
          <a:cs typeface="ヒラギノ角ゴ Pro W3"/>
        </a:defRPr>
      </a:lvl5pPr>
      <a:lvl6pPr marL="18875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6pPr>
      <a:lvl7pPr marL="23447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7pPr>
      <a:lvl8pPr marL="28019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8pPr>
      <a:lvl9pPr marL="32591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SLS Logo Slide4.jpg"/>
          <p:cNvPicPr>
            <a:picLocks noChangeAspect="1"/>
          </p:cNvPicPr>
          <p:nvPr/>
        </p:nvPicPr>
        <p:blipFill>
          <a:blip r:embed="rId10"/>
          <a:srcRect/>
          <a:stretch>
            <a:fillRect/>
          </a:stretch>
        </p:blipFill>
        <p:spPr bwMode="auto">
          <a:xfrm>
            <a:off x="0" y="0"/>
            <a:ext cx="9144000" cy="914400"/>
          </a:xfrm>
          <a:prstGeom prst="rect">
            <a:avLst/>
          </a:prstGeom>
          <a:noFill/>
          <a:ln w="9525">
            <a:noFill/>
            <a:miter lim="800000"/>
            <a:headEnd/>
            <a:tailEnd/>
          </a:ln>
        </p:spPr>
      </p:pic>
      <p:sp>
        <p:nvSpPr>
          <p:cNvPr id="1027" name="Rectangle 16"/>
          <p:cNvSpPr>
            <a:spLocks noGrp="1" noChangeArrowheads="1"/>
          </p:cNvSpPr>
          <p:nvPr>
            <p:ph type="body" idx="1"/>
          </p:nvPr>
        </p:nvSpPr>
        <p:spPr bwMode="auto">
          <a:xfrm>
            <a:off x="206375" y="1192213"/>
            <a:ext cx="8505825" cy="5291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title"/>
          </p:nvPr>
        </p:nvSpPr>
        <p:spPr bwMode="auto">
          <a:xfrm>
            <a:off x="1466850" y="166688"/>
            <a:ext cx="672782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 name="Date Placeholder 7"/>
          <p:cNvSpPr>
            <a:spLocks noGrp="1" noChangeArrowheads="1"/>
          </p:cNvSpPr>
          <p:nvPr>
            <p:ph type="dt" sz="quarter" idx="2"/>
          </p:nvPr>
        </p:nvSpPr>
        <p:spPr>
          <a:xfrm>
            <a:off x="0" y="6704013"/>
            <a:ext cx="2057400" cy="153987"/>
          </a:xfrm>
          <a:prstGeom prst="rect">
            <a:avLst/>
          </a:prstGeom>
        </p:spPr>
        <p:txBody>
          <a:bodyPr vert="horz" wrap="square" lIns="91440" tIns="45720" rIns="91440" bIns="0" numCol="1" anchor="b" anchorCtr="0" compatLnSpc="1">
            <a:prstTxWarp prst="textNoShape">
              <a:avLst/>
            </a:prstTxWarp>
            <a:spAutoFit/>
          </a:bodyPr>
          <a:lstStyle>
            <a:lvl1pPr algn="ctr" eaLnBrk="0" hangingPunct="0">
              <a:defRPr sz="700">
                <a:latin typeface="Arial" pitchFamily="34" charset="0"/>
                <a:ea typeface="ＭＳ Ｐゴシック" pitchFamily="34" charset="-128"/>
                <a:cs typeface="+mn-cs"/>
              </a:defRPr>
            </a:lvl1pPr>
          </a:lstStyle>
          <a:p>
            <a:pPr>
              <a:defRPr/>
            </a:pPr>
            <a:endParaRPr lang="en-US" dirty="0">
              <a:solidFill>
                <a:srgbClr val="000000"/>
              </a:solidFill>
            </a:endParaRPr>
          </a:p>
        </p:txBody>
      </p:sp>
      <p:pic>
        <p:nvPicPr>
          <p:cNvPr id="1030" name="Picture 35" descr="RGB_Color small"/>
          <p:cNvPicPr>
            <a:picLocks noChangeAspect="1" noChangeArrowheads="1"/>
          </p:cNvPicPr>
          <p:nvPr/>
        </p:nvPicPr>
        <p:blipFill>
          <a:blip r:embed="rId11"/>
          <a:srcRect/>
          <a:stretch>
            <a:fillRect/>
          </a:stretch>
        </p:blipFill>
        <p:spPr bwMode="auto">
          <a:xfrm>
            <a:off x="8264525" y="144463"/>
            <a:ext cx="762000" cy="636587"/>
          </a:xfrm>
          <a:prstGeom prst="rect">
            <a:avLst/>
          </a:prstGeom>
          <a:noFill/>
          <a:ln w="9525">
            <a:noFill/>
            <a:miter lim="800000"/>
            <a:headEnd/>
            <a:tailEnd/>
          </a:ln>
        </p:spPr>
      </p:pic>
      <p:sp>
        <p:nvSpPr>
          <p:cNvPr id="7" name="Slide Number Placeholder 5"/>
          <p:cNvSpPr>
            <a:spLocks noGrp="1"/>
          </p:cNvSpPr>
          <p:nvPr>
            <p:ph type="sldNum" sz="quarter" idx="4"/>
          </p:nvPr>
        </p:nvSpPr>
        <p:spPr>
          <a:xfrm>
            <a:off x="8289925" y="6634163"/>
            <a:ext cx="828675" cy="217487"/>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latin typeface="Arial" pitchFamily="34" charset="0"/>
                <a:ea typeface="ＭＳ Ｐゴシック" pitchFamily="34" charset="-128"/>
                <a:cs typeface="+mn-cs"/>
              </a:defRPr>
            </a:lvl1pPr>
          </a:lstStyle>
          <a:p>
            <a:pPr>
              <a:defRPr/>
            </a:pPr>
            <a:fld id="{F52A8BDF-0F40-466E-98A7-8294286E5587}" type="slidenum">
              <a:rPr lang="en-US"/>
              <a:pPr>
                <a:defRPr/>
              </a:pPr>
              <a:t>‹#›</a:t>
            </a:fld>
            <a:endParaRPr lang="en-US" dirty="0"/>
          </a:p>
        </p:txBody>
      </p:sp>
    </p:spTree>
    <p:extLst>
      <p:ext uri="{BB962C8B-B14F-4D97-AF65-F5344CB8AC3E}">
        <p14:creationId xmlns:p14="http://schemas.microsoft.com/office/powerpoint/2010/main" val="2634750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FFFFFF"/>
          </a:solidFill>
          <a:latin typeface="Arial" pitchFamily="34" charset="0"/>
          <a:ea typeface="MS PGothic" pitchFamily="34" charset="-128"/>
          <a:cs typeface="+mj-cs"/>
        </a:defRPr>
      </a:lvl1pPr>
      <a:lvl2pPr algn="ctr" rtl="0" eaLnBrk="0" fontAlgn="base" hangingPunct="0">
        <a:spcBef>
          <a:spcPct val="0"/>
        </a:spcBef>
        <a:spcAft>
          <a:spcPct val="0"/>
        </a:spcAft>
        <a:defRPr sz="2400" b="1">
          <a:solidFill>
            <a:srgbClr val="FFFFFF"/>
          </a:solidFill>
          <a:latin typeface="Arial" charset="0"/>
          <a:ea typeface="MS PGothic" pitchFamily="34" charset="-128"/>
          <a:cs typeface="ＭＳ Ｐゴシック"/>
        </a:defRPr>
      </a:lvl2pPr>
      <a:lvl3pPr algn="ctr" rtl="0" eaLnBrk="0" fontAlgn="base" hangingPunct="0">
        <a:spcBef>
          <a:spcPct val="0"/>
        </a:spcBef>
        <a:spcAft>
          <a:spcPct val="0"/>
        </a:spcAft>
        <a:defRPr sz="2400" b="1">
          <a:solidFill>
            <a:srgbClr val="FFFFFF"/>
          </a:solidFill>
          <a:latin typeface="Arial" charset="0"/>
          <a:ea typeface="MS PGothic" pitchFamily="34" charset="-128"/>
          <a:cs typeface="ＭＳ Ｐゴシック"/>
        </a:defRPr>
      </a:lvl3pPr>
      <a:lvl4pPr algn="ctr" rtl="0" eaLnBrk="0" fontAlgn="base" hangingPunct="0">
        <a:spcBef>
          <a:spcPct val="0"/>
        </a:spcBef>
        <a:spcAft>
          <a:spcPct val="0"/>
        </a:spcAft>
        <a:defRPr sz="2400" b="1">
          <a:solidFill>
            <a:srgbClr val="FFFFFF"/>
          </a:solidFill>
          <a:latin typeface="Arial" charset="0"/>
          <a:ea typeface="MS PGothic" pitchFamily="34" charset="-128"/>
          <a:cs typeface="ＭＳ Ｐゴシック"/>
        </a:defRPr>
      </a:lvl4pPr>
      <a:lvl5pPr algn="ctr" rtl="0" eaLnBrk="0" fontAlgn="base" hangingPunct="0">
        <a:spcBef>
          <a:spcPct val="0"/>
        </a:spcBef>
        <a:spcAft>
          <a:spcPct val="0"/>
        </a:spcAft>
        <a:defRPr sz="2400" b="1">
          <a:solidFill>
            <a:srgbClr val="FFFFFF"/>
          </a:solidFill>
          <a:latin typeface="Arial" charset="0"/>
          <a:ea typeface="MS PGothic" pitchFamily="34" charset="-128"/>
          <a:cs typeface="ＭＳ Ｐゴシック"/>
        </a:defRPr>
      </a:lvl5pPr>
      <a:lvl6pPr marL="457200" algn="ctr" rtl="0" eaLnBrk="1" fontAlgn="base" hangingPunct="1">
        <a:spcBef>
          <a:spcPct val="0"/>
        </a:spcBef>
        <a:spcAft>
          <a:spcPct val="0"/>
        </a:spcAft>
        <a:defRPr sz="2400" b="1">
          <a:solidFill>
            <a:schemeClr val="tx2"/>
          </a:solidFill>
          <a:latin typeface="Arial" charset="0"/>
          <a:ea typeface="ＭＳ Ｐゴシック" pitchFamily="-64" charset="-128"/>
        </a:defRPr>
      </a:lvl6pPr>
      <a:lvl7pPr marL="914400" algn="ctr" rtl="0" eaLnBrk="1" fontAlgn="base" hangingPunct="1">
        <a:spcBef>
          <a:spcPct val="0"/>
        </a:spcBef>
        <a:spcAft>
          <a:spcPct val="0"/>
        </a:spcAft>
        <a:defRPr sz="2400" b="1">
          <a:solidFill>
            <a:schemeClr val="tx2"/>
          </a:solidFill>
          <a:latin typeface="Arial" charset="0"/>
          <a:ea typeface="ＭＳ Ｐゴシック" pitchFamily="-64" charset="-128"/>
        </a:defRPr>
      </a:lvl7pPr>
      <a:lvl8pPr marL="1371600" algn="ctr" rtl="0" eaLnBrk="1" fontAlgn="base" hangingPunct="1">
        <a:spcBef>
          <a:spcPct val="0"/>
        </a:spcBef>
        <a:spcAft>
          <a:spcPct val="0"/>
        </a:spcAft>
        <a:defRPr sz="2400" b="1">
          <a:solidFill>
            <a:schemeClr val="tx2"/>
          </a:solidFill>
          <a:latin typeface="Arial" charset="0"/>
          <a:ea typeface="ＭＳ Ｐゴシック" pitchFamily="-64" charset="-128"/>
        </a:defRPr>
      </a:lvl8pPr>
      <a:lvl9pPr marL="1828800" algn="ctr" rtl="0" eaLnBrk="1" fontAlgn="base" hangingPunct="1">
        <a:spcBef>
          <a:spcPct val="0"/>
        </a:spcBef>
        <a:spcAft>
          <a:spcPct val="0"/>
        </a:spcAft>
        <a:defRPr sz="2400" b="1">
          <a:solidFill>
            <a:schemeClr val="tx2"/>
          </a:solidFill>
          <a:latin typeface="Arial" charset="0"/>
          <a:ea typeface="ＭＳ Ｐゴシック" pitchFamily="-64" charset="-128"/>
        </a:defRPr>
      </a:lvl9pPr>
    </p:titleStyle>
    <p:bodyStyle>
      <a:lvl1pPr marL="230188" indent="-228600" algn="l" rtl="0" eaLnBrk="0" fontAlgn="base" hangingPunct="0">
        <a:spcBef>
          <a:spcPct val="0"/>
        </a:spcBef>
        <a:spcAft>
          <a:spcPct val="0"/>
        </a:spcAft>
        <a:buClr>
          <a:srgbClr val="942923"/>
        </a:buClr>
        <a:buSzPct val="100000"/>
        <a:buFont typeface="Symbol" pitchFamily="18" charset="2"/>
        <a:buChar char="¨"/>
        <a:defRPr sz="2000" b="1">
          <a:solidFill>
            <a:schemeClr val="tx1"/>
          </a:solidFill>
          <a:latin typeface="Arial" pitchFamily="34" charset="0"/>
          <a:ea typeface="ヒラギノ角ゴ Pro W6"/>
          <a:cs typeface="+mn-cs"/>
        </a:defRPr>
      </a:lvl1pPr>
      <a:lvl2pPr marL="563563" indent="-114300" algn="l" rtl="0" eaLnBrk="0" fontAlgn="base" hangingPunct="0">
        <a:spcBef>
          <a:spcPct val="0"/>
        </a:spcBef>
        <a:spcAft>
          <a:spcPct val="0"/>
        </a:spcAft>
        <a:buClr>
          <a:srgbClr val="060AB8"/>
        </a:buClr>
        <a:buSzPct val="100000"/>
        <a:buFont typeface="Arial" pitchFamily="34" charset="0"/>
        <a:buChar char="•"/>
        <a:defRPr>
          <a:solidFill>
            <a:schemeClr val="tx1"/>
          </a:solidFill>
          <a:latin typeface="Arial" pitchFamily="34" charset="0"/>
          <a:ea typeface="ヒラギノ角ゴ Pro W3" pitchFamily="-64" charset="-128"/>
          <a:cs typeface="ヒラギノ角ゴ Pro W3"/>
        </a:defRPr>
      </a:lvl2pPr>
      <a:lvl3pPr marL="852488" indent="-174625" algn="l" rtl="0" eaLnBrk="0" fontAlgn="base" hangingPunct="0">
        <a:spcBef>
          <a:spcPct val="0"/>
        </a:spcBef>
        <a:spcAft>
          <a:spcPct val="0"/>
        </a:spcAft>
        <a:buClr>
          <a:srgbClr val="000000"/>
        </a:buClr>
        <a:buSzPct val="100000"/>
        <a:buFont typeface="Arial" pitchFamily="34" charset="0"/>
        <a:buChar char="–"/>
        <a:defRPr sz="1600">
          <a:solidFill>
            <a:schemeClr val="tx1"/>
          </a:solidFill>
          <a:latin typeface="Arial" pitchFamily="34" charset="0"/>
          <a:ea typeface="ヒラギノ角ゴ Pro W3" pitchFamily="-64" charset="-128"/>
          <a:cs typeface="ヒラギノ角ゴ Pro W3"/>
        </a:defRPr>
      </a:lvl3pPr>
      <a:lvl4pPr marL="1085850" indent="-119063" algn="l" rtl="0" eaLnBrk="0" fontAlgn="base" hangingPunct="0">
        <a:spcBef>
          <a:spcPct val="0"/>
        </a:spcBef>
        <a:spcAft>
          <a:spcPct val="0"/>
        </a:spcAft>
        <a:buClr>
          <a:srgbClr val="000000"/>
        </a:buClr>
        <a:buSzPct val="100000"/>
        <a:buChar char="•"/>
        <a:defRPr sz="1400">
          <a:solidFill>
            <a:schemeClr val="tx1"/>
          </a:solidFill>
          <a:latin typeface="Arial" pitchFamily="34" charset="0"/>
          <a:ea typeface="ヒラギノ角ゴ Pro W3" pitchFamily="-64" charset="-128"/>
          <a:cs typeface="ヒラギノ角ゴ Pro W3"/>
        </a:defRPr>
      </a:lvl4pPr>
      <a:lvl5pPr marL="1430338" indent="-174625" algn="l" rtl="0" eaLnBrk="0" fontAlgn="base" hangingPunct="0">
        <a:spcBef>
          <a:spcPct val="0"/>
        </a:spcBef>
        <a:spcAft>
          <a:spcPct val="0"/>
        </a:spcAft>
        <a:buClr>
          <a:srgbClr val="000000"/>
        </a:buClr>
        <a:buSzPct val="100000"/>
        <a:buFont typeface="Arial" pitchFamily="34" charset="0"/>
        <a:buChar char="–"/>
        <a:defRPr sz="1400">
          <a:solidFill>
            <a:schemeClr val="tx1"/>
          </a:solidFill>
          <a:latin typeface="Arial" pitchFamily="34" charset="0"/>
          <a:ea typeface="ヒラギノ角ゴ Pro W3" pitchFamily="-64" charset="-128"/>
          <a:cs typeface="ヒラギノ角ゴ Pro W3"/>
        </a:defRPr>
      </a:lvl5pPr>
      <a:lvl6pPr marL="18875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6pPr>
      <a:lvl7pPr marL="23447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7pPr>
      <a:lvl8pPr marL="28019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8pPr>
      <a:lvl9pPr marL="32591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07035" y="1916509"/>
            <a:ext cx="8723104" cy="1585816"/>
          </a:xfrm>
        </p:spPr>
        <p:txBody>
          <a:bodyPr/>
          <a:lstStyle/>
          <a:p>
            <a:r>
              <a:rPr lang="en-US" dirty="0" smtClean="0"/>
              <a:t/>
            </a:r>
            <a:br>
              <a:rPr lang="en-US" dirty="0" smtClean="0"/>
            </a:br>
            <a:r>
              <a:rPr lang="en-US" dirty="0"/>
              <a:t/>
            </a:r>
            <a:br>
              <a:rPr lang="en-US" dirty="0"/>
            </a:br>
            <a:r>
              <a:rPr lang="en-US" dirty="0" smtClean="0"/>
              <a:t/>
            </a:r>
            <a:br>
              <a:rPr lang="en-US" dirty="0" smtClean="0"/>
            </a:br>
            <a:r>
              <a:rPr lang="en-US" sz="2800" dirty="0">
                <a:cs typeface="Arial" pitchFamily="34" charset="0"/>
              </a:rPr>
              <a:t>NASA Space Launch System (SLS) Independent Verification and Validation (IV&amp;V) Analysis Processes within Enterprise Architecture (EA)</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2000" dirty="0" smtClean="0"/>
              <a:t>September 11, 2013</a:t>
            </a:r>
            <a:endParaRPr lang="en-US" sz="2000" dirty="0"/>
          </a:p>
        </p:txBody>
      </p:sp>
      <p:sp>
        <p:nvSpPr>
          <p:cNvPr id="3" name="TextBox 2"/>
          <p:cNvSpPr txBox="1"/>
          <p:nvPr/>
        </p:nvSpPr>
        <p:spPr>
          <a:xfrm>
            <a:off x="6404811" y="3829614"/>
            <a:ext cx="1653363" cy="707886"/>
          </a:xfrm>
          <a:prstGeom prst="rect">
            <a:avLst/>
          </a:prstGeom>
          <a:noFill/>
        </p:spPr>
        <p:txBody>
          <a:bodyPr wrap="square" rtlCol="0">
            <a:spAutoFit/>
          </a:bodyPr>
          <a:lstStyle/>
          <a:p>
            <a:r>
              <a:rPr lang="en-US" sz="2000" dirty="0" smtClean="0">
                <a:solidFill>
                  <a:schemeClr val="bg1"/>
                </a:solidFill>
              </a:rPr>
              <a:t>Mark Lee</a:t>
            </a:r>
          </a:p>
          <a:p>
            <a:r>
              <a:rPr lang="en-US" sz="2000" dirty="0" smtClean="0">
                <a:solidFill>
                  <a:schemeClr val="bg1"/>
                </a:solidFill>
              </a:rPr>
              <a:t>Guy Kubic</a:t>
            </a:r>
            <a:endParaRPr lang="en-US" sz="2000" dirty="0">
              <a:solidFill>
                <a:schemeClr val="bg1"/>
              </a:solidFill>
            </a:endParaRPr>
          </a:p>
        </p:txBody>
      </p:sp>
      <p:sp>
        <p:nvSpPr>
          <p:cNvPr id="4" name="Rectangle 3"/>
          <p:cNvSpPr/>
          <p:nvPr/>
        </p:nvSpPr>
        <p:spPr>
          <a:xfrm>
            <a:off x="401129" y="5680494"/>
            <a:ext cx="6705600" cy="461665"/>
          </a:xfrm>
          <a:prstGeom prst="rect">
            <a:avLst/>
          </a:prstGeom>
        </p:spPr>
        <p:txBody>
          <a:bodyPr wrap="square">
            <a:spAutoFit/>
          </a:bodyPr>
          <a:lstStyle/>
          <a:p>
            <a:r>
              <a:rPr lang="en-US" sz="2400" b="1" dirty="0">
                <a:solidFill>
                  <a:schemeClr val="bg1"/>
                </a:solidFill>
                <a:latin typeface="Arial" pitchFamily="34" charset="0"/>
                <a:cs typeface="Arial" pitchFamily="34" charset="0"/>
              </a:rPr>
              <a:t>2013 NASA IV&amp;V Workshop </a:t>
            </a:r>
            <a:endParaRPr lang="en-US"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32794397"/>
      </p:ext>
    </p:extLst>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 Capabilities Map to TF Goals </a:t>
            </a:r>
            <a:endParaRPr lang="en-US" dirty="0"/>
          </a:p>
        </p:txBody>
      </p:sp>
      <p:sp>
        <p:nvSpPr>
          <p:cNvPr id="7" name="Content Placeholder 2"/>
          <p:cNvSpPr>
            <a:spLocks noGrp="1"/>
          </p:cNvSpPr>
          <p:nvPr>
            <p:ph idx="1"/>
          </p:nvPr>
        </p:nvSpPr>
        <p:spPr>
          <a:xfrm>
            <a:off x="171871" y="1015259"/>
            <a:ext cx="8721965" cy="1568550"/>
          </a:xfrm>
        </p:spPr>
        <p:txBody>
          <a:bodyPr>
            <a:normAutofit/>
          </a:bodyPr>
          <a:lstStyle/>
          <a:p>
            <a:r>
              <a:rPr lang="en-US" dirty="0" smtClean="0"/>
              <a:t>IV&amp;V uses EA to perform IV&amp;V Analysis Methods to accomplish Technical Framework Goals associated with Requirements and Design</a:t>
            </a:r>
          </a:p>
        </p:txBody>
      </p:sp>
      <p:graphicFrame>
        <p:nvGraphicFramePr>
          <p:cNvPr id="3" name="Table 2"/>
          <p:cNvGraphicFramePr>
            <a:graphicFrameLocks noGrp="1"/>
          </p:cNvGraphicFramePr>
          <p:nvPr>
            <p:extLst>
              <p:ext uri="{D42A27DB-BD31-4B8C-83A1-F6EECF244321}">
                <p14:modId xmlns:p14="http://schemas.microsoft.com/office/powerpoint/2010/main" val="1299150103"/>
              </p:ext>
            </p:extLst>
          </p:nvPr>
        </p:nvGraphicFramePr>
        <p:xfrm>
          <a:off x="206371" y="2204926"/>
          <a:ext cx="8721968" cy="3080525"/>
        </p:xfrm>
        <a:graphic>
          <a:graphicData uri="http://schemas.openxmlformats.org/drawingml/2006/table">
            <a:tbl>
              <a:tblPr firstRow="1" firstCol="1" bandRow="1">
                <a:tableStyleId>{5C22544A-7EE6-4342-B048-85BDC9FD1C3A}</a:tableStyleId>
              </a:tblPr>
              <a:tblGrid>
                <a:gridCol w="4223739"/>
                <a:gridCol w="1836599"/>
                <a:gridCol w="2661630"/>
              </a:tblGrid>
              <a:tr h="591356">
                <a:tc>
                  <a:txBody>
                    <a:bodyPr/>
                    <a:lstStyle/>
                    <a:p>
                      <a:pPr marL="0" marR="0" algn="ctr">
                        <a:spcBef>
                          <a:spcPts val="0"/>
                        </a:spcBef>
                        <a:spcAft>
                          <a:spcPts val="0"/>
                        </a:spcAft>
                      </a:pPr>
                      <a:r>
                        <a:rPr lang="en-US" sz="1800" b="1" dirty="0" smtClean="0">
                          <a:solidFill>
                            <a:schemeClr val="tx1"/>
                          </a:solidFill>
                          <a:effectLst/>
                        </a:rPr>
                        <a:t>Enterprise Architect (EA) Tool</a:t>
                      </a:r>
                      <a:endParaRPr lang="en-US" sz="18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1" dirty="0" smtClean="0">
                          <a:solidFill>
                            <a:schemeClr val="tx1"/>
                          </a:solidFill>
                          <a:effectLst/>
                        </a:rPr>
                        <a:t>TF-3 (Requirements)</a:t>
                      </a:r>
                      <a:endParaRPr lang="en-US" sz="16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1" dirty="0" smtClean="0">
                          <a:solidFill>
                            <a:schemeClr val="tx1"/>
                          </a:solidFill>
                          <a:effectLst/>
                        </a:rPr>
                        <a:t>TF-5                         (Design)</a:t>
                      </a:r>
                      <a:endParaRPr lang="en-US" sz="1600" b="1"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7474">
                <a:tc>
                  <a:txBody>
                    <a:bodyPr/>
                    <a:lstStyle/>
                    <a:p>
                      <a:pPr marL="0" marR="0">
                        <a:spcBef>
                          <a:spcPts val="0"/>
                        </a:spcBef>
                        <a:spcAft>
                          <a:spcPts val="0"/>
                        </a:spcAft>
                      </a:pPr>
                      <a:r>
                        <a:rPr lang="en-US" sz="1600" b="0" dirty="0" smtClean="0">
                          <a:solidFill>
                            <a:schemeClr val="tx1"/>
                          </a:solidFill>
                        </a:rPr>
                        <a:t>End-to-End</a:t>
                      </a:r>
                      <a:r>
                        <a:rPr lang="en-US" sz="1600" b="0" baseline="0" dirty="0" smtClean="0">
                          <a:solidFill>
                            <a:schemeClr val="tx1"/>
                          </a:solidFill>
                        </a:rPr>
                        <a:t> </a:t>
                      </a:r>
                      <a:r>
                        <a:rPr lang="en-US" sz="1600" b="0" dirty="0" smtClean="0">
                          <a:solidFill>
                            <a:schemeClr val="tx1"/>
                          </a:solidFill>
                        </a:rPr>
                        <a:t>Traceability </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rPr>
                        <a:t>3.1, 3.2, 3.3</a:t>
                      </a:r>
                      <a:endParaRPr lang="en-US" sz="1600" b="0" dirty="0" smtClean="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rPr>
                        <a:t>5.1, 5.2, 5.3, 5.5</a:t>
                      </a:r>
                      <a:r>
                        <a:rPr lang="en-US" sz="1600" b="0" dirty="0">
                          <a:solidFill>
                            <a:schemeClr val="tx1"/>
                          </a:solidFill>
                          <a:effectLst/>
                        </a:rPr>
                        <a:t> </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507">
                <a:tc>
                  <a:txBody>
                    <a:bodyPr/>
                    <a:lstStyle/>
                    <a:p>
                      <a:pPr marL="0" marR="0">
                        <a:spcBef>
                          <a:spcPts val="0"/>
                        </a:spcBef>
                        <a:spcAft>
                          <a:spcPts val="0"/>
                        </a:spcAft>
                      </a:pPr>
                      <a:r>
                        <a:rPr lang="en-US" sz="1600" b="0" dirty="0" smtClean="0">
                          <a:solidFill>
                            <a:schemeClr val="tx1"/>
                          </a:solidFill>
                        </a:rPr>
                        <a:t>Requirements Trace </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rPr>
                        <a:t>3.1, 3.2, 3.3</a:t>
                      </a:r>
                      <a:endParaRPr lang="en-US" sz="1600" b="0" dirty="0" smtClean="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rPr>
                        <a:t>5.1, 5.2, 5.3, 5.5</a:t>
                      </a:r>
                      <a:r>
                        <a:rPr lang="en-US" sz="1600" b="0" dirty="0">
                          <a:solidFill>
                            <a:schemeClr val="tx1"/>
                          </a:solidFill>
                          <a:effectLst/>
                        </a:rPr>
                        <a:t> </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507">
                <a:tc>
                  <a:txBody>
                    <a:bodyPr/>
                    <a:lstStyle/>
                    <a:p>
                      <a:pPr marL="0" marR="0">
                        <a:spcBef>
                          <a:spcPts val="0"/>
                        </a:spcBef>
                        <a:spcAft>
                          <a:spcPts val="0"/>
                        </a:spcAft>
                      </a:pPr>
                      <a:r>
                        <a:rPr lang="en-US" sz="1600" b="0" dirty="0">
                          <a:solidFill>
                            <a:schemeClr val="tx1"/>
                          </a:solidFill>
                          <a:effectLst/>
                        </a:rPr>
                        <a:t>Trace Report</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smtClean="0">
                          <a:solidFill>
                            <a:schemeClr val="tx1"/>
                          </a:solidFill>
                          <a:effectLst/>
                        </a:rPr>
                        <a:t> </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a:solidFill>
                            <a:schemeClr val="tx1"/>
                          </a:solidFill>
                          <a:effectLst/>
                        </a:rPr>
                        <a:t>5.1, 5.2, 5.3, 5.5</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8718">
                <a:tc>
                  <a:txBody>
                    <a:bodyPr/>
                    <a:lstStyle/>
                    <a:p>
                      <a:pPr marL="0" marR="0">
                        <a:spcBef>
                          <a:spcPts val="0"/>
                        </a:spcBef>
                        <a:spcAft>
                          <a:spcPts val="0"/>
                        </a:spcAft>
                      </a:pPr>
                      <a:r>
                        <a:rPr lang="en-US" sz="1600" b="0" dirty="0" smtClean="0">
                          <a:solidFill>
                            <a:schemeClr val="tx1"/>
                          </a:solidFill>
                          <a:effectLst/>
                        </a:rPr>
                        <a:t>Design Level Requirement Link Report</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smtClean="0">
                          <a:solidFill>
                            <a:schemeClr val="tx1"/>
                          </a:solidFill>
                          <a:effectLst/>
                        </a:rPr>
                        <a:t> </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a:solidFill>
                            <a:schemeClr val="tx1"/>
                          </a:solidFill>
                          <a:effectLst/>
                        </a:rPr>
                        <a:t>5.1, 5.2, 5.3, 5.5</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4297">
                <a:tc>
                  <a:txBody>
                    <a:bodyPr/>
                    <a:lstStyle/>
                    <a:p>
                      <a:pPr marL="0" marR="0">
                        <a:spcBef>
                          <a:spcPts val="0"/>
                        </a:spcBef>
                        <a:spcAft>
                          <a:spcPts val="0"/>
                        </a:spcAft>
                      </a:pPr>
                      <a:r>
                        <a:rPr lang="en-US" sz="1600" b="0" dirty="0" smtClean="0">
                          <a:solidFill>
                            <a:schemeClr val="tx1"/>
                          </a:solidFill>
                          <a:effectLst/>
                        </a:rPr>
                        <a:t>Design Level Requirement Issue </a:t>
                      </a:r>
                      <a:r>
                        <a:rPr lang="en-US" sz="1600" b="0" dirty="0">
                          <a:solidFill>
                            <a:schemeClr val="tx1"/>
                          </a:solidFill>
                          <a:effectLst/>
                        </a:rPr>
                        <a:t>Report</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smtClean="0">
                          <a:solidFill>
                            <a:schemeClr val="tx1"/>
                          </a:solidFill>
                          <a:effectLst/>
                        </a:rPr>
                        <a:t> </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a:solidFill>
                            <a:schemeClr val="tx1"/>
                          </a:solidFill>
                          <a:effectLst/>
                        </a:rPr>
                        <a:t>5.1, 5.2, 5.3, 5.5</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508">
                <a:tc>
                  <a:txBody>
                    <a:bodyPr/>
                    <a:lstStyle/>
                    <a:p>
                      <a:pPr marL="0" marR="0">
                        <a:spcBef>
                          <a:spcPts val="0"/>
                        </a:spcBef>
                        <a:spcAft>
                          <a:spcPts val="0"/>
                        </a:spcAft>
                      </a:pPr>
                      <a:r>
                        <a:rPr lang="en-US" sz="1600" b="0" dirty="0">
                          <a:solidFill>
                            <a:schemeClr val="tx1"/>
                          </a:solidFill>
                          <a:effectLst/>
                        </a:rPr>
                        <a:t>Element Compliance</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smtClean="0">
                          <a:solidFill>
                            <a:schemeClr val="tx1"/>
                          </a:solidFill>
                          <a:effectLst/>
                        </a:rPr>
                        <a:t> </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a:solidFill>
                            <a:schemeClr val="tx1"/>
                          </a:solidFill>
                          <a:effectLst/>
                        </a:rPr>
                        <a:t>5.1, 5.2, 5.3, 5.5</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507">
                <a:tc>
                  <a:txBody>
                    <a:bodyPr/>
                    <a:lstStyle/>
                    <a:p>
                      <a:pPr marL="0" marR="0">
                        <a:spcBef>
                          <a:spcPts val="0"/>
                        </a:spcBef>
                        <a:spcAft>
                          <a:spcPts val="0"/>
                        </a:spcAft>
                      </a:pPr>
                      <a:r>
                        <a:rPr lang="en-US" sz="1600" b="0">
                          <a:solidFill>
                            <a:schemeClr val="tx1"/>
                          </a:solidFill>
                          <a:effectLst/>
                        </a:rPr>
                        <a:t>Event Analysis Rep</a:t>
                      </a:r>
                      <a:endParaRPr lang="en-US" sz="1600" b="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smtClean="0">
                          <a:solidFill>
                            <a:schemeClr val="tx1"/>
                          </a:solidFill>
                          <a:effectLst/>
                        </a:rPr>
                        <a:t> </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a:solidFill>
                            <a:schemeClr val="tx1"/>
                          </a:solidFill>
                          <a:effectLst/>
                        </a:rPr>
                        <a:t>5.1, 5.2, 5.3, 5.5</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507">
                <a:tc>
                  <a:txBody>
                    <a:bodyPr/>
                    <a:lstStyle/>
                    <a:p>
                      <a:pPr marL="0" marR="0">
                        <a:spcBef>
                          <a:spcPts val="0"/>
                        </a:spcBef>
                        <a:spcAft>
                          <a:spcPts val="0"/>
                        </a:spcAft>
                      </a:pPr>
                      <a:r>
                        <a:rPr lang="en-US" sz="1600" b="0" dirty="0">
                          <a:solidFill>
                            <a:schemeClr val="tx1"/>
                          </a:solidFill>
                          <a:effectLst/>
                        </a:rPr>
                        <a:t>Parametric analysis</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rPr>
                        <a:t>3.1, 3.2, 3.3 </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600" b="0" dirty="0">
                          <a:solidFill>
                            <a:schemeClr val="tx1"/>
                          </a:solidFill>
                          <a:effectLst/>
                        </a:rPr>
                        <a:t>5.1, 5.2, 5.3, 5.5</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1144">
                <a:tc>
                  <a:txBody>
                    <a:bodyPr/>
                    <a:lstStyle/>
                    <a:p>
                      <a:pPr marL="0" marR="0">
                        <a:spcBef>
                          <a:spcPts val="0"/>
                        </a:spcBef>
                        <a:spcAft>
                          <a:spcPts val="0"/>
                        </a:spcAft>
                      </a:pPr>
                      <a:r>
                        <a:rPr lang="en-US" sz="1600" b="0" dirty="0" smtClean="0">
                          <a:solidFill>
                            <a:schemeClr val="tx1"/>
                          </a:solidFill>
                          <a:effectLst/>
                          <a:latin typeface="Calibri"/>
                          <a:ea typeface="Calibri"/>
                          <a:cs typeface="Times New Roman"/>
                        </a:rPr>
                        <a:t>Difference Two</a:t>
                      </a:r>
                      <a:r>
                        <a:rPr lang="en-US" sz="1600" b="0" baseline="0" dirty="0" smtClean="0">
                          <a:solidFill>
                            <a:schemeClr val="tx1"/>
                          </a:solidFill>
                          <a:effectLst/>
                          <a:latin typeface="Calibri"/>
                          <a:ea typeface="Calibri"/>
                          <a:cs typeface="Times New Roman"/>
                        </a:rPr>
                        <a:t> Requirement Files for changes</a:t>
                      </a: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rPr>
                        <a:t>3.1, 3.2, 3.3</a:t>
                      </a:r>
                      <a:endParaRPr lang="en-US" sz="1600" b="0" dirty="0" smtClean="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600" b="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Rectangle 5"/>
          <p:cNvSpPr/>
          <p:nvPr/>
        </p:nvSpPr>
        <p:spPr>
          <a:xfrm>
            <a:off x="111489" y="6362377"/>
            <a:ext cx="8696951" cy="338554"/>
          </a:xfrm>
          <a:prstGeom prst="rect">
            <a:avLst/>
          </a:prstGeom>
          <a:solidFill>
            <a:schemeClr val="accent1"/>
          </a:solidFill>
          <a:ln>
            <a:solidFill>
              <a:schemeClr val="tx1"/>
            </a:solidFill>
          </a:ln>
        </p:spPr>
        <p:txBody>
          <a:bodyPr wrap="square">
            <a:spAutoFit/>
          </a:bodyPr>
          <a:lstStyle/>
          <a:p>
            <a:r>
              <a:rPr lang="en-US" sz="1600" b="1" dirty="0" smtClean="0"/>
              <a:t>6: IV&amp;V applies analysis methods using EA to accomplish Technical Framework goals</a:t>
            </a:r>
            <a:endParaRPr lang="en-US" sz="1600" b="1" dirty="0"/>
          </a:p>
        </p:txBody>
      </p:sp>
      <p:sp>
        <p:nvSpPr>
          <p:cNvPr id="5" name="Slide Number Placeholder 4"/>
          <p:cNvSpPr>
            <a:spLocks noGrp="1"/>
          </p:cNvSpPr>
          <p:nvPr>
            <p:ph type="sldNum" sz="quarter" idx="10"/>
          </p:nvPr>
        </p:nvSpPr>
        <p:spPr/>
        <p:txBody>
          <a:bodyPr/>
          <a:lstStyle/>
          <a:p>
            <a:pPr>
              <a:defRPr/>
            </a:pPr>
            <a:fld id="{8A8DE013-B6EB-44F5-815C-F32F2E8D15C1}" type="slidenum">
              <a:rPr lang="en-US" smtClean="0"/>
              <a:pPr>
                <a:defRPr/>
              </a:pPr>
              <a:t>10</a:t>
            </a:fld>
            <a:endParaRPr lang="en-US" dirty="0"/>
          </a:p>
        </p:txBody>
      </p:sp>
    </p:spTree>
    <p:extLst>
      <p:ext uri="{BB962C8B-B14F-4D97-AF65-F5344CB8AC3E}">
        <p14:creationId xmlns:p14="http://schemas.microsoft.com/office/powerpoint/2010/main" val="27286378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7" name="Content Placeholder 2"/>
          <p:cNvSpPr>
            <a:spLocks noGrp="1"/>
          </p:cNvSpPr>
          <p:nvPr>
            <p:ph idx="1"/>
          </p:nvPr>
        </p:nvSpPr>
        <p:spPr>
          <a:xfrm>
            <a:off x="206375" y="1083671"/>
            <a:ext cx="8921328" cy="5359673"/>
          </a:xfrm>
        </p:spPr>
        <p:txBody>
          <a:bodyPr>
            <a:normAutofit/>
          </a:bodyPr>
          <a:lstStyle/>
          <a:p>
            <a:r>
              <a:rPr lang="en-US" dirty="0" smtClean="0"/>
              <a:t>In Summary</a:t>
            </a:r>
            <a:endParaRPr lang="en-US" dirty="0" smtClean="0">
              <a:solidFill>
                <a:srgbClr val="FF0000"/>
              </a:solidFill>
            </a:endParaRPr>
          </a:p>
          <a:p>
            <a:endParaRPr lang="en-US" b="1" dirty="0" smtClean="0">
              <a:solidFill>
                <a:srgbClr val="FF0000"/>
              </a:solidFill>
            </a:endParaRPr>
          </a:p>
          <a:p>
            <a:pPr marL="449263" lvl="1" indent="0">
              <a:buNone/>
            </a:pPr>
            <a:endParaRPr lang="en-US" dirty="0" smtClean="0"/>
          </a:p>
          <a:p>
            <a:pPr marL="449263" lvl="1" indent="0">
              <a:buNone/>
            </a:pPr>
            <a:endParaRPr lang="en-US" dirty="0"/>
          </a:p>
          <a:p>
            <a:pPr marL="449263" lvl="1" indent="0">
              <a:buNone/>
            </a:pPr>
            <a:endParaRPr lang="en-US" dirty="0" smtClean="0"/>
          </a:p>
          <a:p>
            <a:pPr marL="449263" lvl="1" indent="0">
              <a:buNone/>
            </a:pPr>
            <a:endParaRPr lang="en-US" dirty="0"/>
          </a:p>
          <a:p>
            <a:pPr marL="449263" lvl="1" indent="0">
              <a:buNone/>
            </a:pPr>
            <a:endParaRPr lang="en-US" dirty="0" smtClean="0"/>
          </a:p>
          <a:p>
            <a:pPr marL="449263" lvl="1" indent="0">
              <a:buNone/>
            </a:pPr>
            <a:endParaRPr lang="en-US" dirty="0"/>
          </a:p>
          <a:p>
            <a:pPr marL="449263" lvl="1" indent="0">
              <a:buNone/>
            </a:pPr>
            <a:endParaRPr lang="en-US" dirty="0" smtClean="0"/>
          </a:p>
          <a:p>
            <a:pPr marL="449263" lvl="1" indent="0">
              <a:buNone/>
            </a:pPr>
            <a:endParaRPr lang="en-US" dirty="0"/>
          </a:p>
          <a:p>
            <a:pPr marL="449263" lvl="1" indent="0">
              <a:buNone/>
            </a:pPr>
            <a:endParaRPr lang="en-US" dirty="0" smtClean="0"/>
          </a:p>
          <a:p>
            <a:pPr marL="449263" lvl="1" indent="0">
              <a:buNone/>
            </a:pPr>
            <a:endParaRPr lang="en-US" dirty="0"/>
          </a:p>
          <a:p>
            <a:pPr marL="449263" lvl="1" indent="0">
              <a:buNone/>
            </a:pPr>
            <a:endParaRPr lang="en-US" dirty="0" smtClean="0"/>
          </a:p>
          <a:p>
            <a:pPr marL="449263" lvl="1" indent="0">
              <a:buNone/>
            </a:pPr>
            <a:endParaRPr lang="en-US" dirty="0" smtClean="0"/>
          </a:p>
          <a:p>
            <a:pPr marL="449263" lvl="1" indent="0">
              <a:buNone/>
            </a:pPr>
            <a:endParaRPr lang="en-US" dirty="0"/>
          </a:p>
          <a:p>
            <a:r>
              <a:rPr lang="en-US" dirty="0" smtClean="0"/>
              <a:t>IV&amp;V uses EA tools to perform IV&amp;V on SLS Flight Software (FSW)</a:t>
            </a:r>
          </a:p>
          <a:p>
            <a:pPr lvl="1"/>
            <a:endParaRPr lang="en-US" dirty="0" smtClean="0"/>
          </a:p>
          <a:p>
            <a:endParaRPr lang="en-US" dirty="0"/>
          </a:p>
        </p:txBody>
      </p:sp>
      <p:sp>
        <p:nvSpPr>
          <p:cNvPr id="14" name="TextBox 13"/>
          <p:cNvSpPr txBox="1"/>
          <p:nvPr/>
        </p:nvSpPr>
        <p:spPr>
          <a:xfrm>
            <a:off x="209997" y="1618932"/>
            <a:ext cx="8910083" cy="338554"/>
          </a:xfrm>
          <a:prstGeom prst="rect">
            <a:avLst/>
          </a:prstGeom>
          <a:solidFill>
            <a:schemeClr val="accent1"/>
          </a:solidFill>
          <a:ln>
            <a:solidFill>
              <a:schemeClr val="tx1"/>
            </a:solidFill>
          </a:ln>
        </p:spPr>
        <p:txBody>
          <a:bodyPr wrap="square" rtlCol="0">
            <a:spAutoFit/>
          </a:bodyPr>
          <a:lstStyle/>
          <a:p>
            <a:r>
              <a:rPr lang="en-US" sz="1600" b="1" dirty="0"/>
              <a:t>1: IV&amp;V team provides analysis of the safety-critical SLS software</a:t>
            </a:r>
          </a:p>
        </p:txBody>
      </p:sp>
      <p:sp>
        <p:nvSpPr>
          <p:cNvPr id="15" name="TextBox 14"/>
          <p:cNvSpPr txBox="1"/>
          <p:nvPr/>
        </p:nvSpPr>
        <p:spPr>
          <a:xfrm>
            <a:off x="202868" y="2084810"/>
            <a:ext cx="8875451" cy="338554"/>
          </a:xfrm>
          <a:prstGeom prst="rect">
            <a:avLst/>
          </a:prstGeom>
          <a:solidFill>
            <a:schemeClr val="accent1"/>
          </a:solidFill>
          <a:ln>
            <a:solidFill>
              <a:schemeClr val="tx1"/>
            </a:solidFill>
          </a:ln>
        </p:spPr>
        <p:txBody>
          <a:bodyPr wrap="square" rtlCol="0">
            <a:spAutoFit/>
          </a:bodyPr>
          <a:lstStyle/>
          <a:p>
            <a:r>
              <a:rPr lang="en-US" sz="1600" b="1" dirty="0"/>
              <a:t>2</a:t>
            </a:r>
            <a:r>
              <a:rPr lang="en-US" sz="1600" b="1" dirty="0" smtClean="0"/>
              <a:t>: IV&amp;V using EA modeling and  tools to support key IV&amp;V objectives for SLS</a:t>
            </a:r>
            <a:endParaRPr lang="en-US" sz="1600" b="1" dirty="0"/>
          </a:p>
        </p:txBody>
      </p:sp>
      <p:sp>
        <p:nvSpPr>
          <p:cNvPr id="16" name="TextBox 15"/>
          <p:cNvSpPr txBox="1"/>
          <p:nvPr/>
        </p:nvSpPr>
        <p:spPr>
          <a:xfrm>
            <a:off x="209997" y="2560170"/>
            <a:ext cx="8901052" cy="338554"/>
          </a:xfrm>
          <a:prstGeom prst="rect">
            <a:avLst/>
          </a:prstGeom>
          <a:solidFill>
            <a:schemeClr val="accent1"/>
          </a:solidFill>
          <a:ln>
            <a:solidFill>
              <a:schemeClr val="tx1"/>
            </a:solidFill>
          </a:ln>
        </p:spPr>
        <p:txBody>
          <a:bodyPr wrap="square" rtlCol="0">
            <a:spAutoFit/>
          </a:bodyPr>
          <a:lstStyle/>
          <a:p>
            <a:r>
              <a:rPr lang="en-US" sz="1600" b="1" dirty="0"/>
              <a:t>3</a:t>
            </a:r>
            <a:r>
              <a:rPr lang="en-US" sz="1600" b="1" dirty="0" smtClean="0"/>
              <a:t>: IV&amp;V </a:t>
            </a:r>
            <a:r>
              <a:rPr lang="en-US" sz="1600" b="1" dirty="0"/>
              <a:t>uses EA modeling functions and tools to achieve IV&amp;V on SLS-FSW artifacts</a:t>
            </a:r>
          </a:p>
        </p:txBody>
      </p:sp>
      <p:sp>
        <p:nvSpPr>
          <p:cNvPr id="17" name="Rectangle 16"/>
          <p:cNvSpPr/>
          <p:nvPr/>
        </p:nvSpPr>
        <p:spPr>
          <a:xfrm>
            <a:off x="209997" y="3031660"/>
            <a:ext cx="8892312" cy="338554"/>
          </a:xfrm>
          <a:prstGeom prst="rect">
            <a:avLst/>
          </a:prstGeom>
          <a:solidFill>
            <a:schemeClr val="accent1"/>
          </a:solidFill>
          <a:ln>
            <a:solidFill>
              <a:schemeClr val="tx1"/>
            </a:solidFill>
          </a:ln>
        </p:spPr>
        <p:txBody>
          <a:bodyPr wrap="square">
            <a:spAutoFit/>
          </a:bodyPr>
          <a:lstStyle/>
          <a:p>
            <a:r>
              <a:rPr lang="en-US" sz="1600" b="1" dirty="0"/>
              <a:t>4</a:t>
            </a:r>
            <a:r>
              <a:rPr lang="en-US" sz="1600" b="1" dirty="0" smtClean="0"/>
              <a:t>: IV&amp;V examines </a:t>
            </a:r>
            <a:r>
              <a:rPr lang="en-US" sz="1600" b="1" dirty="0"/>
              <a:t>software behavior in response to varying system conditions</a:t>
            </a:r>
          </a:p>
        </p:txBody>
      </p:sp>
      <p:sp>
        <p:nvSpPr>
          <p:cNvPr id="18" name="Rectangle 17"/>
          <p:cNvSpPr/>
          <p:nvPr/>
        </p:nvSpPr>
        <p:spPr>
          <a:xfrm>
            <a:off x="215404" y="3505698"/>
            <a:ext cx="8892306" cy="338554"/>
          </a:xfrm>
          <a:prstGeom prst="rect">
            <a:avLst/>
          </a:prstGeom>
          <a:solidFill>
            <a:schemeClr val="accent1"/>
          </a:solidFill>
          <a:ln>
            <a:solidFill>
              <a:schemeClr val="tx1"/>
            </a:solidFill>
          </a:ln>
        </p:spPr>
        <p:txBody>
          <a:bodyPr wrap="square">
            <a:spAutoFit/>
          </a:bodyPr>
          <a:lstStyle/>
          <a:p>
            <a:r>
              <a:rPr lang="en-US" sz="1600" b="1" dirty="0" smtClean="0"/>
              <a:t>5: IV&amp;V perspectives take on the form of three (3) questions</a:t>
            </a:r>
            <a:endParaRPr lang="en-US" sz="1600" b="1" dirty="0"/>
          </a:p>
        </p:txBody>
      </p:sp>
      <p:sp>
        <p:nvSpPr>
          <p:cNvPr id="19" name="Rectangle 18"/>
          <p:cNvSpPr/>
          <p:nvPr/>
        </p:nvSpPr>
        <p:spPr>
          <a:xfrm>
            <a:off x="207172" y="4004950"/>
            <a:ext cx="8892306" cy="338554"/>
          </a:xfrm>
          <a:prstGeom prst="rect">
            <a:avLst/>
          </a:prstGeom>
          <a:solidFill>
            <a:schemeClr val="accent1"/>
          </a:solidFill>
          <a:ln>
            <a:solidFill>
              <a:schemeClr val="tx1"/>
            </a:solidFill>
          </a:ln>
        </p:spPr>
        <p:txBody>
          <a:bodyPr wrap="square">
            <a:spAutoFit/>
          </a:bodyPr>
          <a:lstStyle/>
          <a:p>
            <a:r>
              <a:rPr lang="en-US" sz="1600" b="1" dirty="0"/>
              <a:t>6</a:t>
            </a:r>
            <a:r>
              <a:rPr lang="en-US" sz="1600" b="1" dirty="0" smtClean="0"/>
              <a:t>: IV&amp;V </a:t>
            </a:r>
            <a:r>
              <a:rPr lang="en-US" sz="1600" b="1" dirty="0"/>
              <a:t>applies analysis methods using EA to accomplish Technical Framework goals</a:t>
            </a:r>
          </a:p>
        </p:txBody>
      </p:sp>
      <p:sp>
        <p:nvSpPr>
          <p:cNvPr id="3" name="Slide Number Placeholder 2"/>
          <p:cNvSpPr>
            <a:spLocks noGrp="1"/>
          </p:cNvSpPr>
          <p:nvPr>
            <p:ph type="sldNum" sz="quarter" idx="10"/>
          </p:nvPr>
        </p:nvSpPr>
        <p:spPr/>
        <p:txBody>
          <a:bodyPr/>
          <a:lstStyle/>
          <a:p>
            <a:pPr>
              <a:defRPr/>
            </a:pPr>
            <a:fld id="{8A8DE013-B6EB-44F5-815C-F32F2E8D15C1}" type="slidenum">
              <a:rPr lang="en-US" smtClean="0"/>
              <a:pPr>
                <a:defRPr/>
              </a:pPr>
              <a:t>11</a:t>
            </a:fld>
            <a:endParaRPr lang="en-US" dirty="0"/>
          </a:p>
        </p:txBody>
      </p:sp>
    </p:spTree>
    <p:extLst>
      <p:ext uri="{BB962C8B-B14F-4D97-AF65-F5344CB8AC3E}">
        <p14:creationId xmlns:p14="http://schemas.microsoft.com/office/powerpoint/2010/main" val="372217407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5395913"/>
            <a:ext cx="2933699" cy="609600"/>
          </a:xfrm>
        </p:spPr>
        <p:txBody>
          <a:bodyPr/>
          <a:lstStyle/>
          <a:p>
            <a:r>
              <a:rPr lang="en-US" sz="4000" dirty="0" smtClean="0">
                <a:solidFill>
                  <a:schemeClr val="tx1"/>
                </a:solidFill>
              </a:rPr>
              <a:t>BACKUP</a:t>
            </a:r>
            <a:endParaRPr lang="en-US" sz="4000" dirty="0">
              <a:solidFill>
                <a:schemeClr val="tx1"/>
              </a:solidFill>
            </a:endParaRPr>
          </a:p>
        </p:txBody>
      </p:sp>
      <p:sp>
        <p:nvSpPr>
          <p:cNvPr id="3" name="Slide Number Placeholder 2"/>
          <p:cNvSpPr>
            <a:spLocks noGrp="1"/>
          </p:cNvSpPr>
          <p:nvPr>
            <p:ph type="sldNum" sz="quarter" idx="10"/>
          </p:nvPr>
        </p:nvSpPr>
        <p:spPr/>
        <p:txBody>
          <a:bodyPr/>
          <a:lstStyle/>
          <a:p>
            <a:pPr>
              <a:defRPr/>
            </a:pPr>
            <a:fld id="{8A8DE013-B6EB-44F5-815C-F32F2E8D15C1}" type="slidenum">
              <a:rPr lang="en-US" smtClean="0"/>
              <a:pPr>
                <a:defRPr/>
              </a:pPr>
              <a:t>12</a:t>
            </a:fld>
            <a:endParaRPr lang="en-US" dirty="0"/>
          </a:p>
        </p:txBody>
      </p:sp>
    </p:spTree>
    <p:extLst>
      <p:ext uri="{BB962C8B-B14F-4D97-AF65-F5344CB8AC3E}">
        <p14:creationId xmlns:p14="http://schemas.microsoft.com/office/powerpoint/2010/main" val="30829580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TF3 Elements and Methods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21242274"/>
              </p:ext>
            </p:extLst>
          </p:nvPr>
        </p:nvGraphicFramePr>
        <p:xfrm>
          <a:off x="233645" y="1080390"/>
          <a:ext cx="8715046" cy="4509946"/>
        </p:xfrm>
        <a:graphic>
          <a:graphicData uri="http://schemas.openxmlformats.org/drawingml/2006/table">
            <a:tbl>
              <a:tblPr>
                <a:tableStyleId>{5C22544A-7EE6-4342-B048-85BDC9FD1C3A}</a:tableStyleId>
              </a:tblPr>
              <a:tblGrid>
                <a:gridCol w="831941"/>
                <a:gridCol w="4022898"/>
                <a:gridCol w="3860207"/>
              </a:tblGrid>
              <a:tr h="425840">
                <a:tc>
                  <a:txBody>
                    <a:bodyPr/>
                    <a:lstStyle/>
                    <a:p>
                      <a:pPr algn="ctr" fontAlgn="ctr"/>
                      <a:r>
                        <a:rPr lang="en-US" sz="1200" b="1" u="none" strike="noStrike" dirty="0">
                          <a:effectLst/>
                        </a:rPr>
                        <a:t>TF Element</a:t>
                      </a:r>
                      <a:endParaRPr lang="en-US" sz="1200" b="1" i="0" u="none" strike="noStrike" dirty="0">
                        <a:solidFill>
                          <a:srgbClr val="FFFFFF"/>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rPr>
                        <a:t>Narrative of TF Element </a:t>
                      </a:r>
                      <a:endParaRPr lang="en-US" sz="1200" b="1" i="0" u="none" strike="noStrike">
                        <a:solidFill>
                          <a:srgbClr val="FFFFFF"/>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rPr>
                        <a:t>Method(s) to be Utilized</a:t>
                      </a:r>
                      <a:endParaRPr lang="en-US" sz="1200" b="1" i="0" u="none" strike="noStrike" dirty="0">
                        <a:solidFill>
                          <a:srgbClr val="FFFFFF"/>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1681">
                <a:tc>
                  <a:txBody>
                    <a:bodyPr/>
                    <a:lstStyle/>
                    <a:p>
                      <a:pPr algn="ctr" fontAlgn="ctr"/>
                      <a:r>
                        <a:rPr lang="en-US" sz="1200" b="1" u="none" strike="noStrike" dirty="0">
                          <a:effectLst/>
                        </a:rPr>
                        <a:t>3.1</a:t>
                      </a:r>
                      <a:endParaRPr lang="en-US" sz="12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dirty="0">
                          <a:effectLst/>
                        </a:rPr>
                        <a:t>Ensure that the system requirements are of high quality and are consistent with acquirer needs as they relate to the system’s software.</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a:effectLst/>
                        </a:rPr>
                        <a:t>1) Validate Requirements by Inspecting Against Quality Criteria</a:t>
                      </a:r>
                      <a:endParaRPr lang="en-US" sz="1200" b="0" i="0" u="none" strike="noStrike">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1777">
                <a:tc>
                  <a:txBody>
                    <a:bodyPr/>
                    <a:lstStyle/>
                    <a:p>
                      <a:pPr algn="ctr" fontAlgn="ctr"/>
                      <a:r>
                        <a:rPr lang="en-US" sz="1200" b="1" u="none" strike="noStrike" dirty="0">
                          <a:effectLst/>
                        </a:rPr>
                        <a:t>3.2</a:t>
                      </a:r>
                      <a:endParaRPr lang="en-US" sz="12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dirty="0">
                          <a:effectLst/>
                        </a:rPr>
                        <a:t>Ensure that all (in-scope) parent requirements are represented in the appropriate child requirements and that the child requirements do not introduce capability that is not required.  </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a:effectLst/>
                        </a:rPr>
                        <a:t>1) Validate Requirements by Inspecting Bidirectional Traces</a:t>
                      </a:r>
                      <a:endParaRPr lang="en-US" sz="1200" b="0" i="0" u="none" strike="noStrike">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9746">
                <a:tc>
                  <a:txBody>
                    <a:bodyPr/>
                    <a:lstStyle/>
                    <a:p>
                      <a:pPr algn="ctr" fontAlgn="ctr"/>
                      <a:r>
                        <a:rPr lang="en-US" sz="1200" b="1" u="none" strike="noStrike" dirty="0">
                          <a:effectLst/>
                        </a:rPr>
                        <a:t>3.3</a:t>
                      </a:r>
                      <a:endParaRPr lang="en-US" sz="12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dirty="0">
                          <a:effectLst/>
                        </a:rPr>
                        <a:t>Ensure that the software requirements are of high quality and adequately meet the needs of the system with respect to expectations of its customer and users, operational environment, and both functional and non-functional perspectives.</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a:effectLst/>
                        </a:rPr>
                        <a:t>1) Validate Requirements by Inspecting Against Quality Criteria</a:t>
                      </a:r>
                      <a:endParaRPr lang="en-US" sz="1200" b="0" i="0" u="none" strike="noStrike">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0902">
                <a:tc>
                  <a:txBody>
                    <a:bodyPr/>
                    <a:lstStyle/>
                    <a:p>
                      <a:pPr algn="ctr" fontAlgn="ctr"/>
                      <a:r>
                        <a:rPr lang="en-US" sz="1200" b="1" u="none" strike="noStrike" dirty="0">
                          <a:effectLst/>
                        </a:rPr>
                        <a:t>3.4</a:t>
                      </a:r>
                      <a:endParaRPr lang="en-US" sz="12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dirty="0">
                          <a:effectLst/>
                        </a:rPr>
                        <a:t>Ensure that the requirements for software interfaces with hardware, user, operator, and other systems are adequate to meet the needs of the system with respect to expectations of its customer and users, operational environment, dependability and fault tolerance, and both functional and non-functional perspectives.</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200" u="none" strike="noStrike" dirty="0">
                          <a:effectLst/>
                        </a:rPr>
                        <a:t>1) Validate Requirements by Inspecting Against Quality Criteria</a:t>
                      </a:r>
                      <a:endParaRPr lang="en-US" sz="12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pPr>
              <a:defRPr/>
            </a:pPr>
            <a:fld id="{8A8DE013-B6EB-44F5-815C-F32F2E8D15C1}" type="slidenum">
              <a:rPr lang="en-US" smtClean="0"/>
              <a:pPr>
                <a:defRPr/>
              </a:pPr>
              <a:t>13</a:t>
            </a:fld>
            <a:endParaRPr lang="en-US" dirty="0"/>
          </a:p>
        </p:txBody>
      </p:sp>
    </p:spTree>
    <p:extLst>
      <p:ext uri="{BB962C8B-B14F-4D97-AF65-F5344CB8AC3E}">
        <p14:creationId xmlns:p14="http://schemas.microsoft.com/office/powerpoint/2010/main" val="6476417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TF5 Elements and Methods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04351041"/>
              </p:ext>
            </p:extLst>
          </p:nvPr>
        </p:nvGraphicFramePr>
        <p:xfrm>
          <a:off x="124287" y="1126053"/>
          <a:ext cx="8806649" cy="4890215"/>
        </p:xfrm>
        <a:graphic>
          <a:graphicData uri="http://schemas.openxmlformats.org/drawingml/2006/table">
            <a:tbl>
              <a:tblPr>
                <a:tableStyleId>{5C22544A-7EE6-4342-B048-85BDC9FD1C3A}</a:tableStyleId>
              </a:tblPr>
              <a:tblGrid>
                <a:gridCol w="772513"/>
                <a:gridCol w="4416200"/>
                <a:gridCol w="3617936"/>
              </a:tblGrid>
              <a:tr h="380574">
                <a:tc>
                  <a:txBody>
                    <a:bodyPr/>
                    <a:lstStyle/>
                    <a:p>
                      <a:pPr algn="ctr" fontAlgn="ctr"/>
                      <a:r>
                        <a:rPr lang="en-US" sz="1200" u="none" strike="noStrike" dirty="0">
                          <a:effectLst/>
                        </a:rPr>
                        <a:t>TF Element</a:t>
                      </a:r>
                      <a:endParaRPr lang="en-US" sz="1200" b="1" i="0" u="none" strike="noStrike" dirty="0">
                        <a:solidFill>
                          <a:srgbClr val="FFFFFF"/>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rPr>
                        <a:t>Narrative of TF Element </a:t>
                      </a:r>
                      <a:endParaRPr lang="en-US" sz="1200" b="1" i="0" u="none" strike="noStrike">
                        <a:solidFill>
                          <a:srgbClr val="FFFFFF"/>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Method(s) to be Utilized</a:t>
                      </a:r>
                      <a:endParaRPr lang="en-US" sz="1200" b="1" i="0" u="none" strike="noStrike" dirty="0">
                        <a:solidFill>
                          <a:srgbClr val="FFFFFF"/>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7070">
                <a:tc>
                  <a:txBody>
                    <a:bodyPr/>
                    <a:lstStyle/>
                    <a:p>
                      <a:pPr algn="ctr" fontAlgn="ctr"/>
                      <a:r>
                        <a:rPr lang="en-US" sz="1000" b="1" u="none" strike="noStrike" dirty="0">
                          <a:effectLst/>
                        </a:rPr>
                        <a:t>5.1</a:t>
                      </a:r>
                      <a:endParaRPr lang="en-US" sz="1000" b="1"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u="none" strike="noStrike" dirty="0">
                          <a:effectLst/>
                        </a:rPr>
                        <a:t>Ensure that all (in-scope) requirements (e.g. SRS and IRS) are represented in the appropriate elements of the design (e.g. SDD and IDD) and that the design does not introduce capability that is not required.  </a:t>
                      </a:r>
                      <a:endParaRPr lang="en-US" sz="1000" b="0"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u="none" strike="noStrike" dirty="0">
                          <a:effectLst/>
                        </a:rPr>
                        <a:t>1) Verify Software Design by Inspecting Traces to Requirements and Software Architecture</a:t>
                      </a:r>
                      <a:endParaRPr lang="en-US" sz="1000" b="0"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8577">
                <a:tc>
                  <a:txBody>
                    <a:bodyPr/>
                    <a:lstStyle/>
                    <a:p>
                      <a:pPr algn="ctr" fontAlgn="ctr"/>
                      <a:r>
                        <a:rPr lang="en-US" sz="1000" b="1" u="none" strike="noStrike" dirty="0">
                          <a:effectLst/>
                        </a:rPr>
                        <a:t>5.2</a:t>
                      </a:r>
                      <a:endParaRPr lang="en-US" sz="1000" b="1"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u="none" strike="noStrike" dirty="0">
                          <a:effectLst/>
                        </a:rPr>
                        <a:t>Ensure that the design provides the required capability (meeting software architecture and software requirements), is able to reliably meet user needs, and is sufficiently stable to proceed with implementation.  </a:t>
                      </a:r>
                      <a:endParaRPr lang="en-US" sz="1000" b="0"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u="none" strike="noStrike" dirty="0">
                          <a:effectLst/>
                        </a:rPr>
                        <a:t>1) Verify Software Design by Inspecting Traces to Requirements and Software Architecture</a:t>
                      </a:r>
                      <a:endParaRPr lang="en-US" sz="1000" b="0"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882">
                <a:tc>
                  <a:txBody>
                    <a:bodyPr/>
                    <a:lstStyle/>
                    <a:p>
                      <a:pPr algn="ctr" fontAlgn="ctr"/>
                      <a:r>
                        <a:rPr lang="en-US" sz="1000" b="1" u="none" strike="noStrike" dirty="0">
                          <a:effectLst/>
                        </a:rPr>
                        <a:t>5.3</a:t>
                      </a:r>
                      <a:endParaRPr lang="en-US" sz="1000" b="1"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u="none" strike="noStrike" dirty="0">
                          <a:effectLst/>
                        </a:rPr>
                        <a:t>Ensure that the proposed software architecture satisfies the needs of the system, and that it is a feasible solution (i.e. will successfully satisfy the needs of the system, while still being practical).  </a:t>
                      </a:r>
                      <a:endParaRPr lang="en-US" sz="1000" b="0"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u="none" strike="noStrike" dirty="0">
                          <a:effectLst/>
                        </a:rPr>
                        <a:t>1) Verify Software Design by Inspecting Traces to Requirements and Software Architecture</a:t>
                      </a:r>
                      <a:endParaRPr lang="en-US" sz="1000" b="0"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0230">
                <a:tc>
                  <a:txBody>
                    <a:bodyPr/>
                    <a:lstStyle/>
                    <a:p>
                      <a:pPr algn="ctr" fontAlgn="ctr"/>
                      <a:r>
                        <a:rPr lang="en-US" sz="1000" b="1" u="none" strike="noStrike" dirty="0">
                          <a:effectLst/>
                        </a:rPr>
                        <a:t>5.4</a:t>
                      </a:r>
                      <a:endParaRPr lang="en-US" sz="1000" b="1"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u="none" strike="noStrike" dirty="0">
                          <a:effectLst/>
                        </a:rPr>
                        <a:t>Ensure that the internal and external software interface designs are provided for all (in-scope) interfaces with hardware, user, operator, software, and other systems and that they provide sufficient detail to enable the development of software components that implement the interfaces.</a:t>
                      </a:r>
                      <a:endParaRPr lang="en-US" sz="1000" b="0"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u="none" strike="noStrike" dirty="0">
                          <a:effectLst/>
                        </a:rPr>
                        <a:t>1) Verify Software Interface Design by Inspection Against Interface Requirements</a:t>
                      </a:r>
                      <a:endParaRPr lang="en-US" sz="1000" b="0"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882">
                <a:tc>
                  <a:txBody>
                    <a:bodyPr/>
                    <a:lstStyle/>
                    <a:p>
                      <a:pPr algn="ctr" fontAlgn="ctr"/>
                      <a:r>
                        <a:rPr lang="en-US" sz="1000" b="1" u="none" strike="noStrike" dirty="0">
                          <a:effectLst/>
                        </a:rPr>
                        <a:t>5.5</a:t>
                      </a:r>
                      <a:endParaRPr lang="en-US" sz="1000" b="1"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u="none" strike="noStrike">
                          <a:effectLst/>
                        </a:rPr>
                        <a:t>Ensure that complex algorithms have been correctly derived, provide the needed behavior under off nominal conditions and assumed conditions, and that the derivation approach is known and understood to support future maintenance.</a:t>
                      </a:r>
                      <a:endParaRPr lang="en-US" sz="1000" b="0" i="0" u="none" strike="noStrike">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000" u="none" strike="noStrike" dirty="0">
                          <a:effectLst/>
                        </a:rPr>
                        <a:t>1) Verify Software Design by Inspecting Traces to Requirements and Software Architecture</a:t>
                      </a:r>
                      <a:endParaRPr lang="en-US" sz="1000" b="0" i="0" u="none" strike="noStrike" dirty="0">
                        <a:solidFill>
                          <a:srgbClr val="000000"/>
                        </a:solidFill>
                        <a:effectLst/>
                        <a:latin typeface="Times New Roman"/>
                      </a:endParaRPr>
                    </a:p>
                  </a:txBody>
                  <a:tcPr marL="8029" marR="8029" marT="80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pPr>
              <a:defRPr/>
            </a:pPr>
            <a:fld id="{8A8DE013-B6EB-44F5-815C-F32F2E8D15C1}" type="slidenum">
              <a:rPr lang="en-US" smtClean="0"/>
              <a:pPr>
                <a:defRPr/>
              </a:pPr>
              <a:t>14</a:t>
            </a:fld>
            <a:endParaRPr lang="en-US" dirty="0"/>
          </a:p>
        </p:txBody>
      </p:sp>
    </p:spTree>
    <p:extLst>
      <p:ext uri="{BB962C8B-B14F-4D97-AF65-F5344CB8AC3E}">
        <p14:creationId xmlns:p14="http://schemas.microsoft.com/office/powerpoint/2010/main" val="21332682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75" y="1099688"/>
            <a:ext cx="8799602" cy="5467379"/>
          </a:xfrm>
        </p:spPr>
        <p:txBody>
          <a:bodyPr>
            <a:normAutofit/>
          </a:bodyPr>
          <a:lstStyle/>
          <a:p>
            <a:r>
              <a:rPr lang="en-US" dirty="0" smtClean="0"/>
              <a:t>Objective: Describe how </a:t>
            </a:r>
            <a:r>
              <a:rPr lang="en-US" dirty="0"/>
              <a:t>IV&amp;V uses </a:t>
            </a:r>
            <a:r>
              <a:rPr lang="en-US" dirty="0" smtClean="0"/>
              <a:t>EA model and tools </a:t>
            </a:r>
            <a:r>
              <a:rPr lang="en-US" dirty="0"/>
              <a:t>to perform IV&amp;V on SLS Flight Software (FSW) </a:t>
            </a:r>
          </a:p>
          <a:p>
            <a:pPr lvl="0"/>
            <a:endParaRPr lang="en-US" dirty="0" smtClean="0"/>
          </a:p>
          <a:p>
            <a:pPr lvl="0"/>
            <a:r>
              <a:rPr lang="en-US" dirty="0" smtClean="0"/>
              <a:t>SLS </a:t>
            </a:r>
            <a:r>
              <a:rPr lang="en-US" dirty="0"/>
              <a:t>Flight Software (</a:t>
            </a:r>
            <a:r>
              <a:rPr lang="en-US" dirty="0" smtClean="0"/>
              <a:t>FSW)</a:t>
            </a:r>
          </a:p>
          <a:p>
            <a:pPr lvl="1"/>
            <a:r>
              <a:rPr lang="en-US" dirty="0" smtClean="0"/>
              <a:t>SLS Vehicle Design Architecture		</a:t>
            </a:r>
            <a:r>
              <a:rPr lang="en-US" dirty="0"/>
              <a:t>	</a:t>
            </a:r>
            <a:r>
              <a:rPr lang="en-US" dirty="0" smtClean="0">
                <a:solidFill>
                  <a:srgbClr val="FF0000"/>
                </a:solidFill>
              </a:rPr>
              <a:t>	</a:t>
            </a:r>
            <a:endParaRPr lang="en-US" dirty="0">
              <a:solidFill>
                <a:srgbClr val="FF0000"/>
              </a:solidFill>
            </a:endParaRPr>
          </a:p>
          <a:p>
            <a:pPr lvl="1"/>
            <a:r>
              <a:rPr lang="en-US" dirty="0" smtClean="0"/>
              <a:t>Flight Computer Avionics Software (FCAS) Breakdown		</a:t>
            </a:r>
            <a:endParaRPr lang="en-US" dirty="0" smtClean="0">
              <a:solidFill>
                <a:srgbClr val="FF0000"/>
              </a:solidFill>
            </a:endParaRPr>
          </a:p>
          <a:p>
            <a:pPr lvl="1"/>
            <a:endParaRPr lang="en-US" sz="1600" dirty="0"/>
          </a:p>
          <a:p>
            <a:r>
              <a:rPr lang="en-US" dirty="0" smtClean="0"/>
              <a:t>Enterprise Architect (EA) </a:t>
            </a:r>
            <a:r>
              <a:rPr lang="en-US" dirty="0"/>
              <a:t>T</a:t>
            </a:r>
            <a:r>
              <a:rPr lang="en-US" dirty="0" smtClean="0"/>
              <a:t>ools</a:t>
            </a:r>
          </a:p>
          <a:p>
            <a:pPr lvl="1"/>
            <a:r>
              <a:rPr lang="en-US" sz="1600" dirty="0" smtClean="0"/>
              <a:t>Overview 	</a:t>
            </a:r>
            <a:endParaRPr lang="en-US" sz="1600" dirty="0">
              <a:solidFill>
                <a:srgbClr val="FF0000"/>
              </a:solidFill>
            </a:endParaRPr>
          </a:p>
          <a:p>
            <a:pPr lvl="1"/>
            <a:r>
              <a:rPr lang="en-US" sz="1600" dirty="0" smtClean="0"/>
              <a:t>Tools for IV&amp;V		 </a:t>
            </a:r>
          </a:p>
          <a:p>
            <a:pPr lvl="1"/>
            <a:endParaRPr lang="en-US" sz="2000" dirty="0"/>
          </a:p>
          <a:p>
            <a:pPr lvl="0"/>
            <a:r>
              <a:rPr lang="en-US" dirty="0" smtClean="0"/>
              <a:t>IV&amp;V Performance</a:t>
            </a:r>
          </a:p>
          <a:p>
            <a:pPr lvl="1"/>
            <a:r>
              <a:rPr lang="en-US" dirty="0" smtClean="0"/>
              <a:t>Definition                                                                        </a:t>
            </a:r>
            <a:endParaRPr lang="en-US" dirty="0" smtClean="0">
              <a:solidFill>
                <a:srgbClr val="FF0000"/>
              </a:solidFill>
            </a:endParaRPr>
          </a:p>
          <a:p>
            <a:pPr lvl="1"/>
            <a:r>
              <a:rPr lang="en-US" dirty="0" smtClean="0"/>
              <a:t>IV&amp;V Three (3) Questions       </a:t>
            </a:r>
          </a:p>
          <a:p>
            <a:pPr lvl="1"/>
            <a:r>
              <a:rPr lang="en-US" dirty="0" smtClean="0"/>
              <a:t>EA </a:t>
            </a:r>
            <a:r>
              <a:rPr lang="en-US" dirty="0"/>
              <a:t>Capabilities Map to </a:t>
            </a:r>
            <a:r>
              <a:rPr lang="en-US" dirty="0" smtClean="0"/>
              <a:t>Technical Framework </a:t>
            </a:r>
            <a:r>
              <a:rPr lang="en-US" smtClean="0"/>
              <a:t>(TF) Goals </a:t>
            </a:r>
            <a:endParaRPr lang="en-US" dirty="0" smtClean="0"/>
          </a:p>
          <a:p>
            <a:pPr marL="449263" lvl="1" indent="0">
              <a:buNone/>
            </a:pPr>
            <a:endParaRPr lang="en-US" dirty="0" smtClean="0"/>
          </a:p>
          <a:p>
            <a:r>
              <a:rPr lang="en-US" dirty="0" smtClean="0"/>
              <a:t>Summary</a:t>
            </a:r>
            <a:endParaRPr lang="en-US" dirty="0"/>
          </a:p>
          <a:p>
            <a:pPr lvl="1"/>
            <a:r>
              <a:rPr lang="en-US" dirty="0" smtClean="0"/>
              <a:t>EA to Perform IV&amp;V Analysis</a:t>
            </a:r>
            <a:endParaRPr lang="en-US" dirty="0">
              <a:solidFill>
                <a:srgbClr val="FF0000"/>
              </a:solidFill>
            </a:endParaRPr>
          </a:p>
          <a:p>
            <a:pPr lvl="1"/>
            <a:r>
              <a:rPr lang="en-US" dirty="0" smtClean="0"/>
              <a:t>Conclusion</a:t>
            </a:r>
            <a:endParaRPr lang="en-US" dirty="0"/>
          </a:p>
          <a:p>
            <a:pPr lvl="1"/>
            <a:endParaRPr lang="en-US" dirty="0">
              <a:solidFill>
                <a:srgbClr val="FF0000"/>
              </a:solidFill>
            </a:endParaRPr>
          </a:p>
          <a:p>
            <a:pPr lvl="1"/>
            <a:endParaRPr lang="en-US" dirty="0"/>
          </a:p>
          <a:p>
            <a:endParaRPr lang="en-US" dirty="0"/>
          </a:p>
          <a:p>
            <a:endParaRPr lang="en-US" dirty="0"/>
          </a:p>
        </p:txBody>
      </p:sp>
      <p:sp>
        <p:nvSpPr>
          <p:cNvPr id="2" name="Title 1"/>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0"/>
          </p:nvPr>
        </p:nvSpPr>
        <p:spPr/>
        <p:txBody>
          <a:bodyPr/>
          <a:lstStyle/>
          <a:p>
            <a:pPr>
              <a:defRPr/>
            </a:pPr>
            <a:fld id="{8A8DE013-B6EB-44F5-815C-F32F2E8D15C1}" type="slidenum">
              <a:rPr lang="en-US" smtClean="0"/>
              <a:pPr>
                <a:defRPr/>
              </a:pPr>
              <a:t>2</a:t>
            </a:fld>
            <a:endParaRPr lang="en-US" dirty="0"/>
          </a:p>
        </p:txBody>
      </p:sp>
    </p:spTree>
    <p:extLst>
      <p:ext uri="{BB962C8B-B14F-4D97-AF65-F5344CB8AC3E}">
        <p14:creationId xmlns:p14="http://schemas.microsoft.com/office/powerpoint/2010/main" val="37754373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SLS Vehicle Design Architecture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253" t="31559" r="6394" b="15640"/>
          <a:stretch/>
        </p:blipFill>
        <p:spPr bwMode="auto">
          <a:xfrm>
            <a:off x="108922" y="944907"/>
            <a:ext cx="8909576" cy="543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8A8DE013-B6EB-44F5-815C-F32F2E8D15C1}" type="slidenum">
              <a:rPr lang="en-US" smtClean="0"/>
              <a:pPr>
                <a:defRPr/>
              </a:pPr>
              <a:t>3</a:t>
            </a:fld>
            <a:endParaRPr lang="en-US" dirty="0"/>
          </a:p>
        </p:txBody>
      </p:sp>
    </p:spTree>
    <p:extLst>
      <p:ext uri="{BB962C8B-B14F-4D97-AF65-F5344CB8AC3E}">
        <p14:creationId xmlns:p14="http://schemas.microsoft.com/office/powerpoint/2010/main" val="35586189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253" t="31559" r="6394" b="15640"/>
          <a:stretch/>
        </p:blipFill>
        <p:spPr bwMode="auto">
          <a:xfrm>
            <a:off x="3083800" y="1035158"/>
            <a:ext cx="6034249" cy="496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lvl="0"/>
            <a:r>
              <a:rPr lang="en-US" dirty="0" smtClean="0"/>
              <a:t>SLS-Flight Computer Avionics Software (FCAS)</a:t>
            </a:r>
            <a:endParaRPr lang="en-US" dirty="0"/>
          </a:p>
        </p:txBody>
      </p:sp>
      <p:sp>
        <p:nvSpPr>
          <p:cNvPr id="4" name="TextBox 3"/>
          <p:cNvSpPr txBox="1"/>
          <p:nvPr/>
        </p:nvSpPr>
        <p:spPr>
          <a:xfrm>
            <a:off x="106327" y="6412303"/>
            <a:ext cx="8777422" cy="338554"/>
          </a:xfrm>
          <a:prstGeom prst="rect">
            <a:avLst/>
          </a:prstGeom>
          <a:solidFill>
            <a:schemeClr val="accent1"/>
          </a:solidFill>
          <a:ln>
            <a:solidFill>
              <a:schemeClr val="tx1"/>
            </a:solidFill>
          </a:ln>
        </p:spPr>
        <p:txBody>
          <a:bodyPr wrap="square" rtlCol="0">
            <a:spAutoFit/>
          </a:bodyPr>
          <a:lstStyle/>
          <a:p>
            <a:r>
              <a:rPr lang="en-US" sz="1600" b="1" dirty="0"/>
              <a:t>1</a:t>
            </a:r>
            <a:r>
              <a:rPr lang="en-US" sz="1600" b="1" dirty="0" smtClean="0"/>
              <a:t>: IV&amp;V </a:t>
            </a:r>
            <a:r>
              <a:rPr lang="en-US" sz="1600" b="1" dirty="0"/>
              <a:t>t</a:t>
            </a:r>
            <a:r>
              <a:rPr lang="en-US" sz="1600" b="1" dirty="0" smtClean="0"/>
              <a:t>eam provides analysis of the safety-critical SLS software</a:t>
            </a:r>
            <a:endParaRPr lang="en-US" sz="1600" b="1" dirty="0"/>
          </a:p>
        </p:txBody>
      </p:sp>
      <p:graphicFrame>
        <p:nvGraphicFramePr>
          <p:cNvPr id="9" name="Table 8"/>
          <p:cNvGraphicFramePr>
            <a:graphicFrameLocks noGrp="1"/>
          </p:cNvGraphicFramePr>
          <p:nvPr>
            <p:extLst>
              <p:ext uri="{D42A27DB-BD31-4B8C-83A1-F6EECF244321}">
                <p14:modId xmlns:p14="http://schemas.microsoft.com/office/powerpoint/2010/main" val="537501093"/>
              </p:ext>
            </p:extLst>
          </p:nvPr>
        </p:nvGraphicFramePr>
        <p:xfrm>
          <a:off x="108513" y="2306211"/>
          <a:ext cx="2912595" cy="3164265"/>
        </p:xfrm>
        <a:graphic>
          <a:graphicData uri="http://schemas.openxmlformats.org/drawingml/2006/table">
            <a:tbl>
              <a:tblPr>
                <a:tableStyleId>{5C22544A-7EE6-4342-B048-85BDC9FD1C3A}</a:tableStyleId>
              </a:tblPr>
              <a:tblGrid>
                <a:gridCol w="2912595"/>
              </a:tblGrid>
              <a:tr h="210951">
                <a:tc>
                  <a:txBody>
                    <a:bodyPr/>
                    <a:lstStyle/>
                    <a:p>
                      <a:pPr algn="ctr" fontAlgn="t"/>
                      <a:r>
                        <a:rPr lang="en-US" sz="1200" b="1" u="none" strike="noStrike" dirty="0">
                          <a:effectLst/>
                        </a:rPr>
                        <a:t>SLS </a:t>
                      </a:r>
                      <a:r>
                        <a:rPr lang="en-US" sz="1200" b="1" u="none" strike="noStrike" dirty="0" smtClean="0">
                          <a:effectLst/>
                        </a:rPr>
                        <a:t>IV&amp;V Scope</a:t>
                      </a:r>
                      <a:endParaRPr lang="en-US" sz="1200" b="1"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210951">
                <a:tc>
                  <a:txBody>
                    <a:bodyPr/>
                    <a:lstStyle/>
                    <a:p>
                      <a:pPr algn="ctr" fontAlgn="t"/>
                      <a:r>
                        <a:rPr lang="en-US" sz="1200" u="none" strike="noStrike" dirty="0" smtClean="0">
                          <a:effectLst/>
                        </a:rPr>
                        <a:t>Guidance</a:t>
                      </a:r>
                      <a:r>
                        <a:rPr lang="en-US" sz="1200" u="none" strike="noStrike" dirty="0">
                          <a:effectLst/>
                        </a:rPr>
                        <a:t>, Navigation &amp; Control</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10951">
                <a:tc>
                  <a:txBody>
                    <a:bodyPr/>
                    <a:lstStyle/>
                    <a:p>
                      <a:pPr algn="ctr" fontAlgn="t"/>
                      <a:r>
                        <a:rPr lang="en-US" sz="1200" u="none" strike="noStrike" dirty="0" smtClean="0">
                          <a:effectLst/>
                        </a:rPr>
                        <a:t>Thrust </a:t>
                      </a:r>
                      <a:r>
                        <a:rPr lang="en-US" sz="1200" u="none" strike="noStrike" dirty="0">
                          <a:effectLst/>
                        </a:rPr>
                        <a:t>Vector Control-Stages</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951">
                <a:tc>
                  <a:txBody>
                    <a:bodyPr/>
                    <a:lstStyle/>
                    <a:p>
                      <a:pPr algn="ctr" fontAlgn="t"/>
                      <a:r>
                        <a:rPr lang="en-US" sz="1200" u="none" strike="noStrike" dirty="0" smtClean="0">
                          <a:effectLst/>
                        </a:rPr>
                        <a:t>Real </a:t>
                      </a:r>
                      <a:r>
                        <a:rPr lang="en-US" sz="1200" u="none" strike="noStrike" dirty="0">
                          <a:effectLst/>
                        </a:rPr>
                        <a:t>Time Operating System</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951">
                <a:tc>
                  <a:txBody>
                    <a:bodyPr/>
                    <a:lstStyle/>
                    <a:p>
                      <a:pPr algn="ctr" fontAlgn="t"/>
                      <a:r>
                        <a:rPr lang="en-US" sz="1200" u="none" strike="noStrike" dirty="0" smtClean="0">
                          <a:effectLst/>
                        </a:rPr>
                        <a:t>M&amp;FM </a:t>
                      </a:r>
                      <a:r>
                        <a:rPr lang="en-US" sz="1200" u="none" strike="noStrike" dirty="0">
                          <a:effectLst/>
                        </a:rPr>
                        <a:t>- Mission Manager</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10951">
                <a:tc>
                  <a:txBody>
                    <a:bodyPr/>
                    <a:lstStyle/>
                    <a:p>
                      <a:pPr algn="ctr" fontAlgn="t"/>
                      <a:r>
                        <a:rPr lang="en-US" sz="1200" u="none" strike="noStrike" dirty="0" smtClean="0">
                          <a:effectLst/>
                        </a:rPr>
                        <a:t>M&amp;FM </a:t>
                      </a:r>
                      <a:r>
                        <a:rPr lang="en-US" sz="1200" u="none" strike="noStrike" dirty="0">
                          <a:effectLst/>
                        </a:rPr>
                        <a:t>- Abort Manager</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10951">
                <a:tc>
                  <a:txBody>
                    <a:bodyPr/>
                    <a:lstStyle/>
                    <a:p>
                      <a:pPr algn="ctr" fontAlgn="t"/>
                      <a:r>
                        <a:rPr lang="en-US" sz="1200" u="none" strike="noStrike" dirty="0" smtClean="0">
                          <a:effectLst/>
                        </a:rPr>
                        <a:t>M&amp;FM </a:t>
                      </a:r>
                      <a:r>
                        <a:rPr lang="en-US" sz="1200" u="none" strike="noStrike" dirty="0">
                          <a:effectLst/>
                        </a:rPr>
                        <a:t>- </a:t>
                      </a:r>
                      <a:r>
                        <a:rPr lang="en-US" sz="1200" u="none" strike="noStrike" dirty="0" smtClean="0">
                          <a:effectLst/>
                        </a:rPr>
                        <a:t>FC </a:t>
                      </a:r>
                      <a:r>
                        <a:rPr lang="en-US" sz="1200" u="none" strike="noStrike" dirty="0">
                          <a:effectLst/>
                        </a:rPr>
                        <a:t>Redundancy Manager</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10951">
                <a:tc>
                  <a:txBody>
                    <a:bodyPr/>
                    <a:lstStyle/>
                    <a:p>
                      <a:pPr algn="ctr" fontAlgn="t"/>
                      <a:r>
                        <a:rPr lang="en-US" sz="1200" u="none" strike="noStrike" dirty="0" smtClean="0">
                          <a:effectLst/>
                        </a:rPr>
                        <a:t>Redundant </a:t>
                      </a:r>
                      <a:r>
                        <a:rPr lang="en-US" sz="1200" u="none" strike="noStrike" dirty="0">
                          <a:effectLst/>
                        </a:rPr>
                        <a:t>Inertial Navigation Unit </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951">
                <a:tc>
                  <a:txBody>
                    <a:bodyPr/>
                    <a:lstStyle/>
                    <a:p>
                      <a:pPr algn="ctr" fontAlgn="t"/>
                      <a:r>
                        <a:rPr lang="en-US" sz="1200" u="none" strike="noStrike" dirty="0" smtClean="0">
                          <a:effectLst/>
                        </a:rPr>
                        <a:t>Core </a:t>
                      </a:r>
                      <a:r>
                        <a:rPr lang="en-US" sz="1200" u="none" strike="noStrike" dirty="0">
                          <a:effectLst/>
                        </a:rPr>
                        <a:t>Stage Engine Control Unit</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951">
                <a:tc>
                  <a:txBody>
                    <a:bodyPr/>
                    <a:lstStyle/>
                    <a:p>
                      <a:pPr algn="ctr" fontAlgn="t"/>
                      <a:r>
                        <a:rPr lang="en-US" sz="1200" u="none" strike="noStrike" dirty="0" smtClean="0">
                          <a:effectLst/>
                        </a:rPr>
                        <a:t>DOLILU</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951">
                <a:tc>
                  <a:txBody>
                    <a:bodyPr/>
                    <a:lstStyle/>
                    <a:p>
                      <a:pPr algn="ctr" fontAlgn="t"/>
                      <a:r>
                        <a:rPr lang="en-US" sz="1200" u="none" strike="noStrike" dirty="0" smtClean="0">
                          <a:effectLst/>
                        </a:rPr>
                        <a:t>Flight </a:t>
                      </a:r>
                      <a:r>
                        <a:rPr lang="en-US" sz="1200" u="none" strike="noStrike" dirty="0">
                          <a:effectLst/>
                        </a:rPr>
                        <a:t>Design</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951">
                <a:tc>
                  <a:txBody>
                    <a:bodyPr/>
                    <a:lstStyle/>
                    <a:p>
                      <a:pPr algn="ctr" fontAlgn="t"/>
                      <a:r>
                        <a:rPr lang="en-US" sz="1200" u="none" strike="noStrike" dirty="0" smtClean="0">
                          <a:effectLst/>
                        </a:rPr>
                        <a:t>Mission </a:t>
                      </a:r>
                      <a:r>
                        <a:rPr lang="en-US" sz="1200" u="none" strike="noStrike" dirty="0">
                          <a:effectLst/>
                        </a:rPr>
                        <a:t>Execution &amp; Flight Ops</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951">
                <a:tc>
                  <a:txBody>
                    <a:bodyPr/>
                    <a:lstStyle/>
                    <a:p>
                      <a:pPr algn="ctr" fontAlgn="t"/>
                      <a:r>
                        <a:rPr lang="en-US" sz="1200" u="none" strike="noStrike" dirty="0" smtClean="0">
                          <a:effectLst/>
                        </a:rPr>
                        <a:t>Upper </a:t>
                      </a:r>
                      <a:r>
                        <a:rPr lang="en-US" sz="1200" u="none" strike="noStrike" dirty="0">
                          <a:effectLst/>
                        </a:rPr>
                        <a:t>Stage Engine Control Unit </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951">
                <a:tc>
                  <a:txBody>
                    <a:bodyPr/>
                    <a:lstStyle/>
                    <a:p>
                      <a:pPr algn="ctr" fontAlgn="t"/>
                      <a:r>
                        <a:rPr lang="en-US" sz="1200" u="none" strike="noStrike" dirty="0" smtClean="0">
                          <a:effectLst/>
                        </a:rPr>
                        <a:t>1553 </a:t>
                      </a:r>
                      <a:r>
                        <a:rPr lang="en-US" sz="1200" u="none" strike="noStrike" dirty="0">
                          <a:effectLst/>
                        </a:rPr>
                        <a:t>I/O</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10951">
                <a:tc>
                  <a:txBody>
                    <a:bodyPr/>
                    <a:lstStyle/>
                    <a:p>
                      <a:pPr algn="ctr" fontAlgn="t"/>
                      <a:r>
                        <a:rPr lang="en-US" sz="1200" u="none" strike="noStrike" dirty="0" smtClean="0">
                          <a:effectLst/>
                        </a:rPr>
                        <a:t>ICPS</a:t>
                      </a:r>
                      <a:endParaRPr lang="en-US" sz="1200" b="0" i="0" u="none" strike="noStrike" dirty="0">
                        <a:solidFill>
                          <a:srgbClr val="000000"/>
                        </a:solidFill>
                        <a:effectLst/>
                        <a:latin typeface="Calibri"/>
                      </a:endParaRPr>
                    </a:p>
                  </a:txBody>
                  <a:tcPr marL="9332" marR="9332" marT="93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0"/>
          </p:nvPr>
        </p:nvSpPr>
        <p:spPr/>
        <p:txBody>
          <a:bodyPr/>
          <a:lstStyle/>
          <a:p>
            <a:pPr>
              <a:defRPr/>
            </a:pPr>
            <a:fld id="{8A8DE013-B6EB-44F5-815C-F32F2E8D15C1}" type="slidenum">
              <a:rPr lang="en-US" smtClean="0"/>
              <a:pPr>
                <a:defRPr/>
              </a:pPr>
              <a:t>4</a:t>
            </a:fld>
            <a:endParaRPr lang="en-US" dirty="0"/>
          </a:p>
        </p:txBody>
      </p:sp>
      <p:sp>
        <p:nvSpPr>
          <p:cNvPr id="5" name="TextBox 4"/>
          <p:cNvSpPr txBox="1"/>
          <p:nvPr/>
        </p:nvSpPr>
        <p:spPr>
          <a:xfrm>
            <a:off x="738232" y="1770077"/>
            <a:ext cx="855677" cy="369332"/>
          </a:xfrm>
          <a:prstGeom prst="rect">
            <a:avLst/>
          </a:prstGeom>
          <a:solidFill>
            <a:srgbClr val="92D050"/>
          </a:solidFill>
        </p:spPr>
        <p:txBody>
          <a:bodyPr wrap="square" rtlCol="0">
            <a:spAutoFit/>
          </a:bodyPr>
          <a:lstStyle/>
          <a:p>
            <a:r>
              <a:rPr lang="en-US" dirty="0" smtClean="0"/>
              <a:t>FCAS</a:t>
            </a:r>
            <a:endParaRPr lang="en-US" dirty="0"/>
          </a:p>
        </p:txBody>
      </p:sp>
    </p:spTree>
    <p:extLst>
      <p:ext uri="{BB962C8B-B14F-4D97-AF65-F5344CB8AC3E}">
        <p14:creationId xmlns:p14="http://schemas.microsoft.com/office/powerpoint/2010/main" val="40012933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Architect (EA) </a:t>
            </a:r>
            <a:r>
              <a:rPr lang="en-US" dirty="0" smtClean="0"/>
              <a:t>- Overview</a:t>
            </a:r>
            <a:endParaRPr lang="en-US" dirty="0"/>
          </a:p>
        </p:txBody>
      </p:sp>
      <p:sp>
        <p:nvSpPr>
          <p:cNvPr id="5" name="TextBox 4"/>
          <p:cNvSpPr txBox="1"/>
          <p:nvPr/>
        </p:nvSpPr>
        <p:spPr>
          <a:xfrm>
            <a:off x="130327" y="6399662"/>
            <a:ext cx="8746388" cy="338554"/>
          </a:xfrm>
          <a:prstGeom prst="rect">
            <a:avLst/>
          </a:prstGeom>
          <a:solidFill>
            <a:schemeClr val="accent1"/>
          </a:solidFill>
          <a:ln>
            <a:solidFill>
              <a:schemeClr val="tx1"/>
            </a:solidFill>
          </a:ln>
        </p:spPr>
        <p:txBody>
          <a:bodyPr wrap="square" rtlCol="0">
            <a:spAutoFit/>
          </a:bodyPr>
          <a:lstStyle/>
          <a:p>
            <a:r>
              <a:rPr lang="en-US" sz="1600" b="1" dirty="0"/>
              <a:t>2</a:t>
            </a:r>
            <a:r>
              <a:rPr lang="en-US" sz="1600" b="1" dirty="0" smtClean="0"/>
              <a:t>: IV&amp;V using EA modeling and  tools to support key IV&amp;V objectives for SLS</a:t>
            </a:r>
            <a:endParaRPr lang="en-US" sz="1600" b="1" dirty="0"/>
          </a:p>
        </p:txBody>
      </p:sp>
      <p:sp>
        <p:nvSpPr>
          <p:cNvPr id="6" name="Content Placeholder 2"/>
          <p:cNvSpPr txBox="1">
            <a:spLocks/>
          </p:cNvSpPr>
          <p:nvPr/>
        </p:nvSpPr>
        <p:spPr bwMode="auto">
          <a:xfrm>
            <a:off x="206376" y="1125134"/>
            <a:ext cx="8937624" cy="4906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28600" algn="l" rtl="0" eaLnBrk="0" fontAlgn="base" hangingPunct="0">
              <a:spcBef>
                <a:spcPct val="0"/>
              </a:spcBef>
              <a:spcAft>
                <a:spcPct val="0"/>
              </a:spcAft>
              <a:buClr>
                <a:srgbClr val="942923"/>
              </a:buClr>
              <a:buSzPct val="100000"/>
              <a:buFont typeface="Symbol" pitchFamily="18" charset="2"/>
              <a:buChar char="¨"/>
              <a:defRPr sz="2000" b="1">
                <a:solidFill>
                  <a:schemeClr val="tx1"/>
                </a:solidFill>
                <a:latin typeface="Arial" pitchFamily="34" charset="0"/>
                <a:ea typeface="ヒラギノ角ゴ Pro W6"/>
                <a:cs typeface="+mn-cs"/>
              </a:defRPr>
            </a:lvl1pPr>
            <a:lvl2pPr marL="563563" indent="-114300" algn="l" rtl="0" eaLnBrk="0" fontAlgn="base" hangingPunct="0">
              <a:spcBef>
                <a:spcPct val="0"/>
              </a:spcBef>
              <a:spcAft>
                <a:spcPct val="0"/>
              </a:spcAft>
              <a:buClr>
                <a:srgbClr val="060AB8"/>
              </a:buClr>
              <a:buSzPct val="100000"/>
              <a:buFont typeface="Arial" pitchFamily="34" charset="0"/>
              <a:buChar char="•"/>
              <a:defRPr>
                <a:solidFill>
                  <a:schemeClr val="tx1"/>
                </a:solidFill>
                <a:latin typeface="Arial" pitchFamily="34" charset="0"/>
                <a:ea typeface="ヒラギノ角ゴ Pro W3" pitchFamily="-64" charset="-128"/>
                <a:cs typeface="ヒラギノ角ゴ Pro W3"/>
              </a:defRPr>
            </a:lvl2pPr>
            <a:lvl3pPr marL="852488" indent="-174625" algn="l" rtl="0" eaLnBrk="0" fontAlgn="base" hangingPunct="0">
              <a:spcBef>
                <a:spcPct val="0"/>
              </a:spcBef>
              <a:spcAft>
                <a:spcPct val="0"/>
              </a:spcAft>
              <a:buClr>
                <a:srgbClr val="000000"/>
              </a:buClr>
              <a:buSzPct val="100000"/>
              <a:buFont typeface="Arial" pitchFamily="34" charset="0"/>
              <a:buChar char="–"/>
              <a:defRPr sz="1600">
                <a:solidFill>
                  <a:schemeClr val="tx1"/>
                </a:solidFill>
                <a:latin typeface="Arial" pitchFamily="34" charset="0"/>
                <a:ea typeface="ヒラギノ角ゴ Pro W3" pitchFamily="-64" charset="-128"/>
                <a:cs typeface="ヒラギノ角ゴ Pro W3"/>
              </a:defRPr>
            </a:lvl3pPr>
            <a:lvl4pPr marL="1085850" indent="-119063" algn="l" rtl="0" eaLnBrk="0" fontAlgn="base" hangingPunct="0">
              <a:spcBef>
                <a:spcPct val="0"/>
              </a:spcBef>
              <a:spcAft>
                <a:spcPct val="0"/>
              </a:spcAft>
              <a:buClr>
                <a:srgbClr val="000000"/>
              </a:buClr>
              <a:buSzPct val="100000"/>
              <a:buChar char="•"/>
              <a:defRPr sz="1400">
                <a:solidFill>
                  <a:schemeClr val="tx1"/>
                </a:solidFill>
                <a:latin typeface="Arial" pitchFamily="34" charset="0"/>
                <a:ea typeface="ヒラギノ角ゴ Pro W3" pitchFamily="-64" charset="-128"/>
                <a:cs typeface="ヒラギノ角ゴ Pro W3"/>
              </a:defRPr>
            </a:lvl4pPr>
            <a:lvl5pPr marL="1430338" indent="-174625" algn="l" rtl="0" eaLnBrk="0" fontAlgn="base" hangingPunct="0">
              <a:spcBef>
                <a:spcPct val="0"/>
              </a:spcBef>
              <a:spcAft>
                <a:spcPct val="0"/>
              </a:spcAft>
              <a:buClr>
                <a:srgbClr val="000000"/>
              </a:buClr>
              <a:buSzPct val="100000"/>
              <a:buFont typeface="Arial" pitchFamily="34" charset="0"/>
              <a:buChar char="–"/>
              <a:defRPr sz="1400">
                <a:solidFill>
                  <a:schemeClr val="tx1"/>
                </a:solidFill>
                <a:latin typeface="Arial" pitchFamily="34" charset="0"/>
                <a:ea typeface="ヒラギノ角ゴ Pro W3" pitchFamily="-64" charset="-128"/>
                <a:cs typeface="ヒラギノ角ゴ Pro W3"/>
              </a:defRPr>
            </a:lvl5pPr>
            <a:lvl6pPr marL="18875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6pPr>
            <a:lvl7pPr marL="23447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7pPr>
            <a:lvl8pPr marL="28019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8pPr>
            <a:lvl9pPr marL="32591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9pPr>
          </a:lstStyle>
          <a:p>
            <a:pPr marL="230188" lvl="1" indent="-228600">
              <a:buClr>
                <a:srgbClr val="942923"/>
              </a:buClr>
              <a:buFont typeface="Symbol" pitchFamily="18" charset="2"/>
              <a:buChar char="¨"/>
            </a:pPr>
            <a:r>
              <a:rPr lang="en-US" sz="2000" b="1" dirty="0" smtClean="0"/>
              <a:t>EA </a:t>
            </a:r>
            <a:r>
              <a:rPr lang="en-US" sz="2000" b="1" dirty="0"/>
              <a:t>is </a:t>
            </a:r>
            <a:r>
              <a:rPr lang="en-US" sz="2000" b="1" dirty="0" smtClean="0"/>
              <a:t>a full </a:t>
            </a:r>
            <a:r>
              <a:rPr lang="en-US" sz="2000" b="1" dirty="0"/>
              <a:t>Software Development Life Cycle (SDLC) </a:t>
            </a:r>
            <a:r>
              <a:rPr lang="en-US" sz="2000" b="1" dirty="0" smtClean="0"/>
              <a:t>modeling Capability</a:t>
            </a:r>
            <a:endParaRPr lang="en-US" sz="2000" dirty="0"/>
          </a:p>
          <a:p>
            <a:pPr lvl="1"/>
            <a:r>
              <a:rPr lang="en-US" dirty="0" smtClean="0"/>
              <a:t>SLS-FSW Vehicle Functional Analysis Model (VFAM) architecture</a:t>
            </a:r>
          </a:p>
          <a:p>
            <a:pPr marL="449263" lvl="1" indent="0">
              <a:buNone/>
            </a:pPr>
            <a:endParaRPr lang="en-US" dirty="0" smtClean="0"/>
          </a:p>
          <a:p>
            <a:pPr marL="230188" lvl="1" indent="-228600">
              <a:buClr>
                <a:srgbClr val="942923"/>
              </a:buClr>
              <a:buFont typeface="Symbol" pitchFamily="18" charset="2"/>
              <a:buChar char="¨"/>
            </a:pPr>
            <a:r>
              <a:rPr lang="en-US" sz="2000" b="1" dirty="0"/>
              <a:t>EA SPARX Systems package </a:t>
            </a:r>
            <a:r>
              <a:rPr lang="en-US" sz="2000" b="1" dirty="0" smtClean="0"/>
              <a:t>chosen as the Unified Modeling Language (UML)/</a:t>
            </a:r>
            <a:r>
              <a:rPr lang="en-US" sz="2000" b="1" dirty="0" err="1" smtClean="0"/>
              <a:t>SysML</a:t>
            </a:r>
            <a:r>
              <a:rPr lang="en-US" sz="2000" b="1" dirty="0" smtClean="0"/>
              <a:t> tool</a:t>
            </a:r>
          </a:p>
          <a:p>
            <a:pPr marL="1588" lvl="1" indent="0">
              <a:buClr>
                <a:srgbClr val="942923"/>
              </a:buClr>
              <a:buNone/>
            </a:pPr>
            <a:endParaRPr lang="en-US" b="1" dirty="0" smtClean="0"/>
          </a:p>
          <a:p>
            <a:pPr marL="230188" lvl="1" indent="-228600">
              <a:buClr>
                <a:srgbClr val="942923"/>
              </a:buClr>
              <a:buFont typeface="Symbol" pitchFamily="18" charset="2"/>
              <a:buChar char="¨"/>
            </a:pPr>
            <a:r>
              <a:rPr lang="en-US" sz="2000" b="1" dirty="0" smtClean="0"/>
              <a:t>NASA Trade </a:t>
            </a:r>
            <a:r>
              <a:rPr lang="en-US" sz="2000" b="1" dirty="0"/>
              <a:t>study evaluated tools such as CRADLE by 3SL, Rhapsody by IBM, </a:t>
            </a:r>
            <a:r>
              <a:rPr lang="en-US" sz="2000" b="1" dirty="0" smtClean="0"/>
              <a:t>CORE </a:t>
            </a:r>
            <a:r>
              <a:rPr lang="en-US" sz="2000" b="1" dirty="0"/>
              <a:t>by </a:t>
            </a:r>
            <a:r>
              <a:rPr lang="en-US" sz="2000" b="1" dirty="0" err="1" smtClean="0"/>
              <a:t>Vitech</a:t>
            </a:r>
            <a:r>
              <a:rPr lang="en-US" sz="2000" b="1" dirty="0" smtClean="0"/>
              <a:t>, </a:t>
            </a:r>
            <a:r>
              <a:rPr lang="en-US" sz="2000" b="1" dirty="0"/>
              <a:t>and EA by SPARX Systems</a:t>
            </a:r>
            <a:r>
              <a:rPr lang="en-US" sz="2000" b="1" dirty="0" smtClean="0"/>
              <a:t>.</a:t>
            </a:r>
            <a:endParaRPr lang="en-US" sz="2000" b="1" dirty="0"/>
          </a:p>
          <a:p>
            <a:pPr lvl="1"/>
            <a:r>
              <a:rPr lang="en-US" dirty="0" smtClean="0"/>
              <a:t>EA easy to create, navigate and view SLS Vehicle Functional Model</a:t>
            </a:r>
          </a:p>
          <a:p>
            <a:pPr lvl="1"/>
            <a:r>
              <a:rPr lang="en-US" dirty="0" smtClean="0"/>
              <a:t>Generates complex VFAM requirements, diagram structures, flows deliverables</a:t>
            </a:r>
          </a:p>
          <a:p>
            <a:pPr lvl="1"/>
            <a:r>
              <a:rPr lang="en-US" dirty="0"/>
              <a:t>R</a:t>
            </a:r>
            <a:r>
              <a:rPr lang="en-US" dirty="0" smtClean="0"/>
              <a:t>elies heavily on UML hyperlinks between diagrams</a:t>
            </a:r>
          </a:p>
          <a:p>
            <a:pPr lvl="1"/>
            <a:r>
              <a:rPr lang="en-US" dirty="0" smtClean="0"/>
              <a:t>Compared to “other” functional analysis tools (i.e. Visio, WORD, Excel)</a:t>
            </a:r>
          </a:p>
          <a:p>
            <a:pPr marL="449263" lvl="1" indent="0">
              <a:buFont typeface="Arial" pitchFamily="34" charset="0"/>
              <a:buNone/>
            </a:pPr>
            <a:endParaRPr lang="en-US" sz="2000" dirty="0" smtClean="0"/>
          </a:p>
          <a:p>
            <a:pPr marL="230188" lvl="1" indent="-228600">
              <a:buClr>
                <a:srgbClr val="942923"/>
              </a:buClr>
              <a:buFont typeface="Symbol" pitchFamily="18" charset="2"/>
              <a:buChar char="¨"/>
            </a:pPr>
            <a:r>
              <a:rPr lang="en-US" sz="2000" b="1" dirty="0" smtClean="0"/>
              <a:t>EA is able to import DOORS requirements and specifications</a:t>
            </a:r>
            <a:endParaRPr lang="en-US" sz="2000" b="1" dirty="0"/>
          </a:p>
          <a:p>
            <a:pPr lvl="1"/>
            <a:r>
              <a:rPr lang="en-US" dirty="0"/>
              <a:t>Easily identify new, deleted, and modified requirements</a:t>
            </a:r>
          </a:p>
        </p:txBody>
      </p:sp>
      <p:sp>
        <p:nvSpPr>
          <p:cNvPr id="3" name="Slide Number Placeholder 2"/>
          <p:cNvSpPr>
            <a:spLocks noGrp="1"/>
          </p:cNvSpPr>
          <p:nvPr>
            <p:ph type="sldNum" sz="quarter" idx="10"/>
          </p:nvPr>
        </p:nvSpPr>
        <p:spPr/>
        <p:txBody>
          <a:bodyPr/>
          <a:lstStyle/>
          <a:p>
            <a:pPr>
              <a:defRPr/>
            </a:pPr>
            <a:fld id="{8A8DE013-B6EB-44F5-815C-F32F2E8D15C1}" type="slidenum">
              <a:rPr lang="en-US" smtClean="0"/>
              <a:pPr>
                <a:defRPr/>
              </a:pPr>
              <a:t>5</a:t>
            </a:fld>
            <a:endParaRPr lang="en-US" dirty="0"/>
          </a:p>
        </p:txBody>
      </p:sp>
    </p:spTree>
    <p:extLst>
      <p:ext uri="{BB962C8B-B14F-4D97-AF65-F5344CB8AC3E}">
        <p14:creationId xmlns:p14="http://schemas.microsoft.com/office/powerpoint/2010/main" val="25432011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57" y="1099682"/>
            <a:ext cx="8901052" cy="5645702"/>
          </a:xfrm>
        </p:spPr>
        <p:txBody>
          <a:bodyPr>
            <a:normAutofit/>
          </a:bodyPr>
          <a:lstStyle/>
          <a:p>
            <a:r>
              <a:rPr lang="en-US" sz="2200" b="1" dirty="0" smtClean="0"/>
              <a:t>EA End-to-End Traceability for Consistency </a:t>
            </a:r>
            <a:r>
              <a:rPr lang="en-US" sz="2200" dirty="0" smtClean="0"/>
              <a:t>(TF3.1-TF3.3)</a:t>
            </a:r>
            <a:endParaRPr lang="en-US" sz="2200" b="1" dirty="0" smtClean="0"/>
          </a:p>
          <a:p>
            <a:pPr lvl="1"/>
            <a:r>
              <a:rPr lang="en-US" sz="1900" dirty="0" smtClean="0"/>
              <a:t>Inspect to validate </a:t>
            </a:r>
            <a:r>
              <a:rPr lang="en-US" sz="1900" dirty="0"/>
              <a:t>r</a:t>
            </a:r>
            <a:r>
              <a:rPr lang="en-US" sz="1900" dirty="0" smtClean="0"/>
              <a:t>equirements (Black Box [BB], Design </a:t>
            </a:r>
            <a:r>
              <a:rPr lang="en-US" sz="1900" dirty="0"/>
              <a:t>Level </a:t>
            </a:r>
            <a:r>
              <a:rPr lang="en-US" sz="1900" dirty="0" smtClean="0"/>
              <a:t>Requirements [DLR]), </a:t>
            </a:r>
            <a:r>
              <a:rPr lang="en-US" sz="1900" dirty="0"/>
              <a:t>and D</a:t>
            </a:r>
            <a:r>
              <a:rPr lang="en-US" sz="1900" dirty="0" smtClean="0"/>
              <a:t>esign Elements against IV&amp;V quality criteria</a:t>
            </a:r>
          </a:p>
          <a:p>
            <a:r>
              <a:rPr lang="en-US" sz="2200" dirty="0" smtClean="0"/>
              <a:t>EA </a:t>
            </a:r>
            <a:r>
              <a:rPr lang="en-US" sz="2200" dirty="0"/>
              <a:t>High Value, End-To-End Modeling  (TF5.1-TF5.3)</a:t>
            </a:r>
          </a:p>
          <a:p>
            <a:pPr lvl="1"/>
            <a:r>
              <a:rPr lang="en-US" sz="1900" dirty="0" smtClean="0"/>
              <a:t>Inspect </a:t>
            </a:r>
            <a:r>
              <a:rPr lang="en-US" sz="1900" dirty="0"/>
              <a:t>trace to SLS-FSW </a:t>
            </a:r>
            <a:r>
              <a:rPr lang="en-US" sz="1900" dirty="0" smtClean="0"/>
              <a:t>requirements, </a:t>
            </a:r>
            <a:r>
              <a:rPr lang="en-US" sz="1900" dirty="0"/>
              <a:t>design, </a:t>
            </a:r>
            <a:r>
              <a:rPr lang="en-US" sz="1900" dirty="0" smtClean="0"/>
              <a:t>implementation</a:t>
            </a:r>
          </a:p>
          <a:p>
            <a:r>
              <a:rPr lang="en-US" sz="2200" dirty="0" smtClean="0"/>
              <a:t>EA </a:t>
            </a:r>
            <a:r>
              <a:rPr lang="en-US" sz="2200" dirty="0"/>
              <a:t>Model, Manage and Trace </a:t>
            </a:r>
            <a:r>
              <a:rPr lang="en-US" sz="2200" dirty="0" smtClean="0"/>
              <a:t>Requirements </a:t>
            </a:r>
            <a:r>
              <a:rPr lang="en-US" sz="2200" dirty="0"/>
              <a:t>(</a:t>
            </a:r>
            <a:r>
              <a:rPr lang="en-US" sz="2200" dirty="0" smtClean="0"/>
              <a:t>TF3,TF5)</a:t>
            </a:r>
            <a:endParaRPr lang="en-US" sz="2200" dirty="0"/>
          </a:p>
          <a:p>
            <a:pPr lvl="1"/>
            <a:r>
              <a:rPr lang="en-US" sz="1900" dirty="0"/>
              <a:t>Search SLS-FSW model build and report on BB and DLR hierarchy</a:t>
            </a:r>
          </a:p>
          <a:p>
            <a:pPr lvl="1"/>
            <a:r>
              <a:rPr lang="en-US" sz="1900" dirty="0"/>
              <a:t>Performs impact analysis on requirement and design changes throughout SDLC</a:t>
            </a:r>
          </a:p>
          <a:p>
            <a:r>
              <a:rPr lang="en-US" sz="2200" dirty="0"/>
              <a:t>EA Powerful Document Generation</a:t>
            </a:r>
          </a:p>
          <a:p>
            <a:pPr lvl="1"/>
            <a:r>
              <a:rPr lang="en-US" sz="1900" dirty="0" smtClean="0"/>
              <a:t>Utilize standard EA generation of requirements reports from SLS-FSW model</a:t>
            </a:r>
          </a:p>
          <a:p>
            <a:pPr lvl="1"/>
            <a:r>
              <a:rPr lang="en-US" sz="1900" dirty="0" smtClean="0"/>
              <a:t>Utilize customized scripts to generate report of requirements traces</a:t>
            </a:r>
          </a:p>
          <a:p>
            <a:r>
              <a:rPr lang="en-US" sz="2200" dirty="0"/>
              <a:t>EA Advanced </a:t>
            </a:r>
            <a:r>
              <a:rPr lang="en-US" sz="2200" dirty="0" smtClean="0"/>
              <a:t>UML </a:t>
            </a:r>
            <a:r>
              <a:rPr lang="en-US" sz="2200" dirty="0"/>
              <a:t>Driven Architecture </a:t>
            </a:r>
            <a:endParaRPr lang="en-US" sz="3000" dirty="0" smtClean="0"/>
          </a:p>
          <a:p>
            <a:pPr lvl="1"/>
            <a:r>
              <a:rPr lang="en-US" sz="1900" dirty="0" smtClean="0"/>
              <a:t>Allows Automatic </a:t>
            </a:r>
            <a:r>
              <a:rPr lang="en-US" sz="1900" dirty="0"/>
              <a:t>Interactive Visualization of SLS-VFAM</a:t>
            </a:r>
            <a:endParaRPr lang="en-US" sz="2300" dirty="0" smtClean="0"/>
          </a:p>
        </p:txBody>
      </p:sp>
      <p:sp>
        <p:nvSpPr>
          <p:cNvPr id="2" name="Title 1"/>
          <p:cNvSpPr>
            <a:spLocks noGrp="1"/>
          </p:cNvSpPr>
          <p:nvPr>
            <p:ph type="title"/>
          </p:nvPr>
        </p:nvSpPr>
        <p:spPr/>
        <p:txBody>
          <a:bodyPr/>
          <a:lstStyle/>
          <a:p>
            <a:r>
              <a:rPr lang="en-US" dirty="0" smtClean="0"/>
              <a:t>Use of EA to Meet  IV&amp;V TF Goals</a:t>
            </a:r>
            <a:endParaRPr lang="en-US" dirty="0"/>
          </a:p>
        </p:txBody>
      </p:sp>
      <p:sp>
        <p:nvSpPr>
          <p:cNvPr id="5" name="TextBox 4"/>
          <p:cNvSpPr txBox="1"/>
          <p:nvPr/>
        </p:nvSpPr>
        <p:spPr>
          <a:xfrm>
            <a:off x="115357" y="6406830"/>
            <a:ext cx="8775424" cy="338554"/>
          </a:xfrm>
          <a:prstGeom prst="rect">
            <a:avLst/>
          </a:prstGeom>
          <a:solidFill>
            <a:schemeClr val="accent1"/>
          </a:solidFill>
          <a:ln>
            <a:solidFill>
              <a:schemeClr val="tx1"/>
            </a:solidFill>
          </a:ln>
        </p:spPr>
        <p:txBody>
          <a:bodyPr wrap="square" rtlCol="0">
            <a:spAutoFit/>
          </a:bodyPr>
          <a:lstStyle/>
          <a:p>
            <a:r>
              <a:rPr lang="en-US" sz="1600" b="1" dirty="0"/>
              <a:t>3</a:t>
            </a:r>
            <a:r>
              <a:rPr lang="en-US" sz="1600" b="1" dirty="0" smtClean="0"/>
              <a:t>: IV&amp;V uses EA modeling functions and tools to </a:t>
            </a:r>
            <a:r>
              <a:rPr lang="en-US" sz="1600" b="1" dirty="0"/>
              <a:t>achieve </a:t>
            </a:r>
            <a:r>
              <a:rPr lang="en-US" sz="1600" b="1" dirty="0" smtClean="0"/>
              <a:t>IV&amp;V </a:t>
            </a:r>
            <a:r>
              <a:rPr lang="en-US" sz="1600" b="1" dirty="0"/>
              <a:t>on </a:t>
            </a:r>
            <a:r>
              <a:rPr lang="en-US" sz="1600" b="1" dirty="0" smtClean="0"/>
              <a:t>SLS-FSW artifacts</a:t>
            </a:r>
            <a:endParaRPr lang="en-US" sz="1600" b="1" dirty="0"/>
          </a:p>
        </p:txBody>
      </p:sp>
      <p:sp>
        <p:nvSpPr>
          <p:cNvPr id="4" name="Slide Number Placeholder 3"/>
          <p:cNvSpPr>
            <a:spLocks noGrp="1"/>
          </p:cNvSpPr>
          <p:nvPr>
            <p:ph type="sldNum" sz="quarter" idx="10"/>
          </p:nvPr>
        </p:nvSpPr>
        <p:spPr/>
        <p:txBody>
          <a:bodyPr/>
          <a:lstStyle/>
          <a:p>
            <a:pPr>
              <a:defRPr/>
            </a:pPr>
            <a:fld id="{8A8DE013-B6EB-44F5-815C-F32F2E8D15C1}" type="slidenum">
              <a:rPr lang="en-US" smtClean="0"/>
              <a:pPr>
                <a:defRPr/>
              </a:pPr>
              <a:t>6</a:t>
            </a:fld>
            <a:endParaRPr lang="en-US" dirty="0"/>
          </a:p>
        </p:txBody>
      </p:sp>
    </p:spTree>
    <p:extLst>
      <p:ext uri="{BB962C8B-B14F-4D97-AF65-F5344CB8AC3E}">
        <p14:creationId xmlns:p14="http://schemas.microsoft.com/office/powerpoint/2010/main" val="449271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387" t="21667" r="18011" b="2037"/>
          <a:stretch/>
        </p:blipFill>
        <p:spPr bwMode="auto">
          <a:xfrm>
            <a:off x="2979686" y="945930"/>
            <a:ext cx="6140114" cy="591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Enterprise Architect (EA</a:t>
            </a:r>
            <a:r>
              <a:rPr lang="en-US" dirty="0" smtClean="0"/>
              <a:t>) – IV&amp;V</a:t>
            </a:r>
            <a:endParaRPr lang="en-US" dirty="0"/>
          </a:p>
        </p:txBody>
      </p:sp>
      <p:sp>
        <p:nvSpPr>
          <p:cNvPr id="7" name="Content Placeholder 2"/>
          <p:cNvSpPr txBox="1">
            <a:spLocks/>
          </p:cNvSpPr>
          <p:nvPr/>
        </p:nvSpPr>
        <p:spPr bwMode="auto">
          <a:xfrm>
            <a:off x="0" y="1028633"/>
            <a:ext cx="8901052" cy="29639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28600" algn="l" rtl="0" eaLnBrk="0" fontAlgn="base" hangingPunct="0">
              <a:spcBef>
                <a:spcPct val="0"/>
              </a:spcBef>
              <a:spcAft>
                <a:spcPct val="0"/>
              </a:spcAft>
              <a:buClr>
                <a:srgbClr val="942923"/>
              </a:buClr>
              <a:buSzPct val="100000"/>
              <a:buFont typeface="Symbol" pitchFamily="18" charset="2"/>
              <a:buChar char="¨"/>
              <a:defRPr sz="2000" b="1">
                <a:solidFill>
                  <a:schemeClr val="tx1"/>
                </a:solidFill>
                <a:latin typeface="Arial" pitchFamily="34" charset="0"/>
                <a:ea typeface="ヒラギノ角ゴ Pro W6"/>
                <a:cs typeface="+mn-cs"/>
              </a:defRPr>
            </a:lvl1pPr>
            <a:lvl2pPr marL="563563" indent="-114300" algn="l" rtl="0" eaLnBrk="0" fontAlgn="base" hangingPunct="0">
              <a:spcBef>
                <a:spcPct val="0"/>
              </a:spcBef>
              <a:spcAft>
                <a:spcPct val="0"/>
              </a:spcAft>
              <a:buClr>
                <a:srgbClr val="060AB8"/>
              </a:buClr>
              <a:buSzPct val="100000"/>
              <a:buFont typeface="Arial" pitchFamily="34" charset="0"/>
              <a:buChar char="•"/>
              <a:defRPr>
                <a:solidFill>
                  <a:schemeClr val="tx1"/>
                </a:solidFill>
                <a:latin typeface="Arial" pitchFamily="34" charset="0"/>
                <a:ea typeface="ヒラギノ角ゴ Pro W3" pitchFamily="-64" charset="-128"/>
                <a:cs typeface="ヒラギノ角ゴ Pro W3"/>
              </a:defRPr>
            </a:lvl2pPr>
            <a:lvl3pPr marL="852488" indent="-174625" algn="l" rtl="0" eaLnBrk="0" fontAlgn="base" hangingPunct="0">
              <a:spcBef>
                <a:spcPct val="0"/>
              </a:spcBef>
              <a:spcAft>
                <a:spcPct val="0"/>
              </a:spcAft>
              <a:buClr>
                <a:srgbClr val="000000"/>
              </a:buClr>
              <a:buSzPct val="100000"/>
              <a:buFont typeface="Arial" pitchFamily="34" charset="0"/>
              <a:buChar char="–"/>
              <a:defRPr sz="1600">
                <a:solidFill>
                  <a:schemeClr val="tx1"/>
                </a:solidFill>
                <a:latin typeface="Arial" pitchFamily="34" charset="0"/>
                <a:ea typeface="ヒラギノ角ゴ Pro W3" pitchFamily="-64" charset="-128"/>
                <a:cs typeface="ヒラギノ角ゴ Pro W3"/>
              </a:defRPr>
            </a:lvl3pPr>
            <a:lvl4pPr marL="1085850" indent="-119063" algn="l" rtl="0" eaLnBrk="0" fontAlgn="base" hangingPunct="0">
              <a:spcBef>
                <a:spcPct val="0"/>
              </a:spcBef>
              <a:spcAft>
                <a:spcPct val="0"/>
              </a:spcAft>
              <a:buClr>
                <a:srgbClr val="000000"/>
              </a:buClr>
              <a:buSzPct val="100000"/>
              <a:buChar char="•"/>
              <a:defRPr sz="1400">
                <a:solidFill>
                  <a:schemeClr val="tx1"/>
                </a:solidFill>
                <a:latin typeface="Arial" pitchFamily="34" charset="0"/>
                <a:ea typeface="ヒラギノ角ゴ Pro W3" pitchFamily="-64" charset="-128"/>
                <a:cs typeface="ヒラギノ角ゴ Pro W3"/>
              </a:defRPr>
            </a:lvl4pPr>
            <a:lvl5pPr marL="1430338" indent="-174625" algn="l" rtl="0" eaLnBrk="0" fontAlgn="base" hangingPunct="0">
              <a:spcBef>
                <a:spcPct val="0"/>
              </a:spcBef>
              <a:spcAft>
                <a:spcPct val="0"/>
              </a:spcAft>
              <a:buClr>
                <a:srgbClr val="000000"/>
              </a:buClr>
              <a:buSzPct val="100000"/>
              <a:buFont typeface="Arial" pitchFamily="34" charset="0"/>
              <a:buChar char="–"/>
              <a:defRPr sz="1400">
                <a:solidFill>
                  <a:schemeClr val="tx1"/>
                </a:solidFill>
                <a:latin typeface="Arial" pitchFamily="34" charset="0"/>
                <a:ea typeface="ヒラギノ角ゴ Pro W3" pitchFamily="-64" charset="-128"/>
                <a:cs typeface="ヒラギノ角ゴ Pro W3"/>
              </a:defRPr>
            </a:lvl5pPr>
            <a:lvl6pPr marL="18875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6pPr>
            <a:lvl7pPr marL="23447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7pPr>
            <a:lvl8pPr marL="28019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8pPr>
            <a:lvl9pPr marL="32591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9pPr>
          </a:lstStyle>
          <a:p>
            <a:r>
              <a:rPr lang="en-US" dirty="0" smtClean="0"/>
              <a:t>IV&amp;V analysis and hierarchy views across SDLC</a:t>
            </a:r>
          </a:p>
          <a:p>
            <a:endParaRPr lang="en-US" dirty="0" smtClean="0">
              <a:solidFill>
                <a:srgbClr val="FF0000"/>
              </a:solidFill>
            </a:endParaRPr>
          </a:p>
          <a:p>
            <a:r>
              <a:rPr lang="en-US" dirty="0" smtClean="0"/>
              <a:t>EA End-to-End Traceability (TF3.1-TF3.3)</a:t>
            </a:r>
          </a:p>
          <a:p>
            <a:endParaRPr lang="en-US" dirty="0" smtClean="0"/>
          </a:p>
          <a:p>
            <a:r>
              <a:rPr lang="en-US" dirty="0" smtClean="0"/>
              <a:t>EA End-To-End Modeling  (TF5.1-TF5.3)</a:t>
            </a:r>
          </a:p>
          <a:p>
            <a:pPr marL="1588" indent="0">
              <a:buNone/>
            </a:pPr>
            <a:endParaRPr lang="en-US" dirty="0"/>
          </a:p>
        </p:txBody>
      </p:sp>
      <p:sp>
        <p:nvSpPr>
          <p:cNvPr id="3" name="Slide Number Placeholder 2"/>
          <p:cNvSpPr>
            <a:spLocks noGrp="1"/>
          </p:cNvSpPr>
          <p:nvPr>
            <p:ph type="sldNum" sz="quarter" idx="10"/>
          </p:nvPr>
        </p:nvSpPr>
        <p:spPr/>
        <p:txBody>
          <a:bodyPr/>
          <a:lstStyle/>
          <a:p>
            <a:pPr>
              <a:defRPr/>
            </a:pPr>
            <a:fld id="{8A8DE013-B6EB-44F5-815C-F32F2E8D15C1}" type="slidenum">
              <a:rPr lang="en-US" smtClean="0"/>
              <a:pPr>
                <a:defRPr/>
              </a:pPr>
              <a:t>7</a:t>
            </a:fld>
            <a:endParaRPr lang="en-US" dirty="0"/>
          </a:p>
        </p:txBody>
      </p:sp>
    </p:spTree>
    <p:extLst>
      <p:ext uri="{BB962C8B-B14F-4D97-AF65-F5344CB8AC3E}">
        <p14:creationId xmlns:p14="http://schemas.microsoft.com/office/powerpoint/2010/main" val="2390172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977" t="18149" r="15682" b="18888"/>
          <a:stretch/>
        </p:blipFill>
        <p:spPr bwMode="auto">
          <a:xfrm>
            <a:off x="1" y="923026"/>
            <a:ext cx="9144000" cy="593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Enterprise Architect (EA</a:t>
            </a:r>
            <a:r>
              <a:rPr lang="en-US" dirty="0" smtClean="0"/>
              <a:t>) – IV&amp;V</a:t>
            </a:r>
            <a:endParaRPr lang="en-US" dirty="0"/>
          </a:p>
        </p:txBody>
      </p:sp>
      <p:sp>
        <p:nvSpPr>
          <p:cNvPr id="7" name="Content Placeholder 2"/>
          <p:cNvSpPr txBox="1">
            <a:spLocks/>
          </p:cNvSpPr>
          <p:nvPr/>
        </p:nvSpPr>
        <p:spPr bwMode="auto">
          <a:xfrm>
            <a:off x="1" y="4288220"/>
            <a:ext cx="8901052" cy="2475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28600" algn="l" rtl="0" eaLnBrk="0" fontAlgn="base" hangingPunct="0">
              <a:spcBef>
                <a:spcPct val="0"/>
              </a:spcBef>
              <a:spcAft>
                <a:spcPct val="0"/>
              </a:spcAft>
              <a:buClr>
                <a:srgbClr val="942923"/>
              </a:buClr>
              <a:buSzPct val="100000"/>
              <a:buFont typeface="Symbol" pitchFamily="18" charset="2"/>
              <a:buChar char="¨"/>
              <a:defRPr sz="2000" b="1">
                <a:solidFill>
                  <a:schemeClr val="tx1"/>
                </a:solidFill>
                <a:latin typeface="Arial" pitchFamily="34" charset="0"/>
                <a:ea typeface="ヒラギノ角ゴ Pro W6"/>
                <a:cs typeface="+mn-cs"/>
              </a:defRPr>
            </a:lvl1pPr>
            <a:lvl2pPr marL="563563" indent="-114300" algn="l" rtl="0" eaLnBrk="0" fontAlgn="base" hangingPunct="0">
              <a:spcBef>
                <a:spcPct val="0"/>
              </a:spcBef>
              <a:spcAft>
                <a:spcPct val="0"/>
              </a:spcAft>
              <a:buClr>
                <a:srgbClr val="060AB8"/>
              </a:buClr>
              <a:buSzPct val="100000"/>
              <a:buFont typeface="Arial" pitchFamily="34" charset="0"/>
              <a:buChar char="•"/>
              <a:defRPr>
                <a:solidFill>
                  <a:schemeClr val="tx1"/>
                </a:solidFill>
                <a:latin typeface="Arial" pitchFamily="34" charset="0"/>
                <a:ea typeface="ヒラギノ角ゴ Pro W3" pitchFamily="-64" charset="-128"/>
                <a:cs typeface="ヒラギノ角ゴ Pro W3"/>
              </a:defRPr>
            </a:lvl2pPr>
            <a:lvl3pPr marL="852488" indent="-174625" algn="l" rtl="0" eaLnBrk="0" fontAlgn="base" hangingPunct="0">
              <a:spcBef>
                <a:spcPct val="0"/>
              </a:spcBef>
              <a:spcAft>
                <a:spcPct val="0"/>
              </a:spcAft>
              <a:buClr>
                <a:srgbClr val="000000"/>
              </a:buClr>
              <a:buSzPct val="100000"/>
              <a:buFont typeface="Arial" pitchFamily="34" charset="0"/>
              <a:buChar char="–"/>
              <a:defRPr sz="1600">
                <a:solidFill>
                  <a:schemeClr val="tx1"/>
                </a:solidFill>
                <a:latin typeface="Arial" pitchFamily="34" charset="0"/>
                <a:ea typeface="ヒラギノ角ゴ Pro W3" pitchFamily="-64" charset="-128"/>
                <a:cs typeface="ヒラギノ角ゴ Pro W3"/>
              </a:defRPr>
            </a:lvl3pPr>
            <a:lvl4pPr marL="1085850" indent="-119063" algn="l" rtl="0" eaLnBrk="0" fontAlgn="base" hangingPunct="0">
              <a:spcBef>
                <a:spcPct val="0"/>
              </a:spcBef>
              <a:spcAft>
                <a:spcPct val="0"/>
              </a:spcAft>
              <a:buClr>
                <a:srgbClr val="000000"/>
              </a:buClr>
              <a:buSzPct val="100000"/>
              <a:buChar char="•"/>
              <a:defRPr sz="1400">
                <a:solidFill>
                  <a:schemeClr val="tx1"/>
                </a:solidFill>
                <a:latin typeface="Arial" pitchFamily="34" charset="0"/>
                <a:ea typeface="ヒラギノ角ゴ Pro W3" pitchFamily="-64" charset="-128"/>
                <a:cs typeface="ヒラギノ角ゴ Pro W3"/>
              </a:defRPr>
            </a:lvl4pPr>
            <a:lvl5pPr marL="1430338" indent="-174625" algn="l" rtl="0" eaLnBrk="0" fontAlgn="base" hangingPunct="0">
              <a:spcBef>
                <a:spcPct val="0"/>
              </a:spcBef>
              <a:spcAft>
                <a:spcPct val="0"/>
              </a:spcAft>
              <a:buClr>
                <a:srgbClr val="000000"/>
              </a:buClr>
              <a:buSzPct val="100000"/>
              <a:buFont typeface="Arial" pitchFamily="34" charset="0"/>
              <a:buChar char="–"/>
              <a:defRPr sz="1400">
                <a:solidFill>
                  <a:schemeClr val="tx1"/>
                </a:solidFill>
                <a:latin typeface="Arial" pitchFamily="34" charset="0"/>
                <a:ea typeface="ヒラギノ角ゴ Pro W3" pitchFamily="-64" charset="-128"/>
                <a:cs typeface="ヒラギノ角ゴ Pro W3"/>
              </a:defRPr>
            </a:lvl5pPr>
            <a:lvl6pPr marL="18875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6pPr>
            <a:lvl7pPr marL="23447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7pPr>
            <a:lvl8pPr marL="28019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8pPr>
            <a:lvl9pPr marL="32591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9pPr>
          </a:lstStyle>
          <a:p>
            <a:r>
              <a:rPr lang="en-US" dirty="0" smtClean="0"/>
              <a:t>EA Powerful Document Generation</a:t>
            </a:r>
          </a:p>
          <a:p>
            <a:pPr lvl="1"/>
            <a:r>
              <a:rPr lang="en-US" dirty="0"/>
              <a:t>Utilize standard EA generation of requirements reports from SLS-FSW model</a:t>
            </a:r>
          </a:p>
          <a:p>
            <a:pPr lvl="1"/>
            <a:r>
              <a:rPr lang="en-US" dirty="0"/>
              <a:t>Utilize customized scripts to generate report of requirements </a:t>
            </a:r>
            <a:r>
              <a:rPr lang="en-US" dirty="0" smtClean="0"/>
              <a:t>traces</a:t>
            </a:r>
            <a:endParaRPr lang="en-US" dirty="0"/>
          </a:p>
          <a:p>
            <a:pPr lvl="1"/>
            <a:endParaRPr lang="en-US" dirty="0" smtClean="0"/>
          </a:p>
          <a:p>
            <a:pPr lvl="1"/>
            <a:endParaRPr lang="en-US" dirty="0" smtClean="0"/>
          </a:p>
          <a:p>
            <a:pPr lvl="1"/>
            <a:endParaRPr lang="en-US" dirty="0" smtClean="0"/>
          </a:p>
          <a:p>
            <a:r>
              <a:rPr lang="en-US" sz="2200" dirty="0"/>
              <a:t>EA Advanced UML Driven Architecture </a:t>
            </a:r>
            <a:endParaRPr lang="en-US" sz="3000" dirty="0"/>
          </a:p>
          <a:p>
            <a:pPr lvl="1"/>
            <a:r>
              <a:rPr lang="en-US" sz="1900" dirty="0"/>
              <a:t>Allows Automatic Interactive Visualization of SLS-VFAM</a:t>
            </a:r>
            <a:endParaRPr lang="en-US" sz="2300" dirty="0"/>
          </a:p>
        </p:txBody>
      </p:sp>
      <p:sp>
        <p:nvSpPr>
          <p:cNvPr id="3" name="Slide Number Placeholder 2"/>
          <p:cNvSpPr>
            <a:spLocks noGrp="1"/>
          </p:cNvSpPr>
          <p:nvPr>
            <p:ph type="sldNum" sz="quarter" idx="10"/>
          </p:nvPr>
        </p:nvSpPr>
        <p:spPr/>
        <p:txBody>
          <a:bodyPr/>
          <a:lstStyle/>
          <a:p>
            <a:pPr>
              <a:defRPr/>
            </a:pPr>
            <a:fld id="{8A8DE013-B6EB-44F5-815C-F32F2E8D15C1}" type="slidenum">
              <a:rPr lang="en-US" smtClean="0"/>
              <a:pPr>
                <a:defRPr/>
              </a:pPr>
              <a:t>8</a:t>
            </a:fld>
            <a:endParaRPr lang="en-US" dirty="0"/>
          </a:p>
        </p:txBody>
      </p:sp>
    </p:spTree>
    <p:extLst>
      <p:ext uri="{BB962C8B-B14F-4D97-AF65-F5344CB8AC3E}">
        <p14:creationId xmlns:p14="http://schemas.microsoft.com/office/powerpoint/2010/main" val="24185702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IV&amp;V Performance </a:t>
            </a:r>
            <a:endParaRPr lang="en-US" dirty="0"/>
          </a:p>
        </p:txBody>
      </p:sp>
      <p:sp>
        <p:nvSpPr>
          <p:cNvPr id="7" name="Content Placeholder 2"/>
          <p:cNvSpPr>
            <a:spLocks noGrp="1"/>
          </p:cNvSpPr>
          <p:nvPr>
            <p:ph idx="1"/>
          </p:nvPr>
        </p:nvSpPr>
        <p:spPr>
          <a:xfrm>
            <a:off x="206375" y="1121454"/>
            <a:ext cx="8721965" cy="4437242"/>
          </a:xfrm>
        </p:spPr>
        <p:txBody>
          <a:bodyPr>
            <a:normAutofit/>
          </a:bodyPr>
          <a:lstStyle/>
          <a:p>
            <a:r>
              <a:rPr lang="en-US" dirty="0" smtClean="0"/>
              <a:t>Definition - </a:t>
            </a:r>
            <a:r>
              <a:rPr lang="en-US" kern="1200" dirty="0" smtClean="0"/>
              <a:t>IVV </a:t>
            </a:r>
            <a:r>
              <a:rPr lang="en-US" kern="1200" dirty="0"/>
              <a:t>09-01 </a:t>
            </a:r>
            <a:r>
              <a:rPr lang="en-US" kern="1200" dirty="0" smtClean="0"/>
              <a:t>SECTION 4.2.2 (from IEEE 1012 V&amp;V </a:t>
            </a:r>
            <a:r>
              <a:rPr lang="en-US" kern="1200" dirty="0" err="1" smtClean="0"/>
              <a:t>Std</a:t>
            </a:r>
            <a:r>
              <a:rPr lang="en-US" kern="1200" dirty="0" smtClean="0"/>
              <a:t>):</a:t>
            </a:r>
            <a:endParaRPr lang="en-US" b="1" dirty="0" smtClean="0"/>
          </a:p>
          <a:p>
            <a:pPr marL="449263" lvl="1" indent="0">
              <a:buNone/>
            </a:pPr>
            <a:r>
              <a:rPr lang="en-US" sz="1900" kern="1200" dirty="0" smtClean="0"/>
              <a:t>“The </a:t>
            </a:r>
            <a:r>
              <a:rPr lang="en-US" sz="1900" kern="1200" dirty="0"/>
              <a:t>dynamics of </a:t>
            </a:r>
            <a:r>
              <a:rPr lang="en-US" sz="1900" kern="1200" dirty="0" smtClean="0"/>
              <a:t>software </a:t>
            </a:r>
            <a:r>
              <a:rPr lang="en-US" sz="1900" kern="1200" dirty="0"/>
              <a:t>and the multitude of different logic paths available within software in response to </a:t>
            </a:r>
            <a:r>
              <a:rPr lang="en-US" sz="1900" kern="1200" dirty="0" smtClean="0"/>
              <a:t>varying </a:t>
            </a:r>
            <a:r>
              <a:rPr lang="en-US" sz="1900" kern="1200" dirty="0"/>
              <a:t>system stimuli and conditions demand that the software </a:t>
            </a:r>
            <a:r>
              <a:rPr lang="en-US" sz="1900" kern="1200" dirty="0" smtClean="0"/>
              <a:t>V&amp;V </a:t>
            </a:r>
            <a:r>
              <a:rPr lang="en-US" sz="1900" kern="1200" dirty="0"/>
              <a:t>effort examine the correctness of the </a:t>
            </a:r>
            <a:r>
              <a:rPr lang="en-US" sz="1900" kern="1200" dirty="0" smtClean="0"/>
              <a:t>code </a:t>
            </a:r>
            <a:r>
              <a:rPr lang="en-US" sz="1900" kern="1200" dirty="0"/>
              <a:t>for each possible variation in system conditions</a:t>
            </a:r>
            <a:r>
              <a:rPr lang="en-US" sz="1900" kern="1200" dirty="0" smtClean="0"/>
              <a:t>.”</a:t>
            </a:r>
          </a:p>
          <a:p>
            <a:pPr marL="449263" lvl="1" indent="0">
              <a:buNone/>
            </a:pPr>
            <a:endParaRPr lang="en-US" dirty="0" smtClean="0"/>
          </a:p>
          <a:p>
            <a:r>
              <a:rPr lang="en-US" dirty="0" smtClean="0"/>
              <a:t>Three IV&amp;V Questions Examine Behavior of the In-Scope SLS Software</a:t>
            </a:r>
            <a:r>
              <a:rPr lang="en-US" kern="1200" dirty="0" smtClean="0"/>
              <a:t>:</a:t>
            </a:r>
            <a:endParaRPr lang="en-US" dirty="0" smtClean="0">
              <a:solidFill>
                <a:srgbClr val="FF0000"/>
              </a:solidFill>
            </a:endParaRPr>
          </a:p>
          <a:p>
            <a:pPr lvl="1"/>
            <a:r>
              <a:rPr lang="en-US" kern="1200" dirty="0" smtClean="0"/>
              <a:t>Will </a:t>
            </a:r>
            <a:r>
              <a:rPr lang="en-US" kern="1200" dirty="0"/>
              <a:t>the </a:t>
            </a:r>
            <a:r>
              <a:rPr lang="en-US" kern="1200" dirty="0" smtClean="0"/>
              <a:t>SLS Software do </a:t>
            </a:r>
            <a:r>
              <a:rPr lang="en-US" kern="1200" dirty="0"/>
              <a:t>what it is supposed to </a:t>
            </a:r>
            <a:r>
              <a:rPr lang="en-US" kern="1200" dirty="0" smtClean="0"/>
              <a:t>do?</a:t>
            </a:r>
          </a:p>
          <a:p>
            <a:pPr lvl="1"/>
            <a:r>
              <a:rPr lang="en-US" kern="1200" dirty="0" smtClean="0"/>
              <a:t>Will </a:t>
            </a:r>
            <a:r>
              <a:rPr lang="en-US" kern="1200" dirty="0"/>
              <a:t>the SLS Software not do what it is not supposed to </a:t>
            </a:r>
            <a:r>
              <a:rPr lang="en-US" kern="1200" dirty="0" smtClean="0"/>
              <a:t>do?</a:t>
            </a:r>
          </a:p>
          <a:p>
            <a:pPr lvl="1"/>
            <a:r>
              <a:rPr lang="en-US" kern="1200" dirty="0" smtClean="0"/>
              <a:t>Will </a:t>
            </a:r>
            <a:r>
              <a:rPr lang="en-US" kern="1200" dirty="0"/>
              <a:t>the SLS Software respond as expected under </a:t>
            </a:r>
            <a:r>
              <a:rPr lang="en-US" kern="1200" dirty="0" smtClean="0"/>
              <a:t>adverse conditions?</a:t>
            </a:r>
          </a:p>
          <a:p>
            <a:pPr marL="1588" indent="0">
              <a:buNone/>
            </a:pPr>
            <a:endParaRPr lang="en-US" dirty="0"/>
          </a:p>
          <a:p>
            <a:pPr lvl="1"/>
            <a:endParaRPr lang="en-US" dirty="0" smtClean="0"/>
          </a:p>
          <a:p>
            <a:endParaRPr lang="en-US" dirty="0"/>
          </a:p>
        </p:txBody>
      </p:sp>
      <p:sp>
        <p:nvSpPr>
          <p:cNvPr id="4" name="Rectangle 3"/>
          <p:cNvSpPr/>
          <p:nvPr/>
        </p:nvSpPr>
        <p:spPr>
          <a:xfrm>
            <a:off x="131949" y="6386833"/>
            <a:ext cx="8701658" cy="338554"/>
          </a:xfrm>
          <a:prstGeom prst="rect">
            <a:avLst/>
          </a:prstGeom>
          <a:solidFill>
            <a:schemeClr val="accent1"/>
          </a:solidFill>
          <a:ln>
            <a:solidFill>
              <a:schemeClr val="tx1"/>
            </a:solidFill>
          </a:ln>
        </p:spPr>
        <p:txBody>
          <a:bodyPr wrap="square">
            <a:spAutoFit/>
          </a:bodyPr>
          <a:lstStyle/>
          <a:p>
            <a:r>
              <a:rPr lang="en-US" sz="1600" b="1" dirty="0"/>
              <a:t>5</a:t>
            </a:r>
            <a:r>
              <a:rPr lang="en-US" sz="1600" b="1" dirty="0" smtClean="0"/>
              <a:t>: IV&amp;V perspectives take on the form of three (3) questions</a:t>
            </a:r>
            <a:endParaRPr lang="en-US" sz="1600" b="1" dirty="0"/>
          </a:p>
        </p:txBody>
      </p:sp>
      <p:sp>
        <p:nvSpPr>
          <p:cNvPr id="5" name="Rectangle 4"/>
          <p:cNvSpPr/>
          <p:nvPr/>
        </p:nvSpPr>
        <p:spPr>
          <a:xfrm>
            <a:off x="131943" y="5923425"/>
            <a:ext cx="8701664" cy="338554"/>
          </a:xfrm>
          <a:prstGeom prst="rect">
            <a:avLst/>
          </a:prstGeom>
          <a:solidFill>
            <a:schemeClr val="accent1"/>
          </a:solidFill>
          <a:ln>
            <a:solidFill>
              <a:schemeClr val="tx1"/>
            </a:solidFill>
          </a:ln>
        </p:spPr>
        <p:txBody>
          <a:bodyPr wrap="square">
            <a:spAutoFit/>
          </a:bodyPr>
          <a:lstStyle/>
          <a:p>
            <a:r>
              <a:rPr lang="en-US" sz="1600" b="1" dirty="0"/>
              <a:t>4</a:t>
            </a:r>
            <a:r>
              <a:rPr lang="en-US" sz="1600" b="1" dirty="0" smtClean="0"/>
              <a:t>: IV&amp;V examines software behavior in response to varying </a:t>
            </a:r>
            <a:r>
              <a:rPr lang="en-US" sz="1600" b="1" dirty="0"/>
              <a:t>system </a:t>
            </a:r>
            <a:r>
              <a:rPr lang="en-US" sz="1600" b="1" dirty="0" smtClean="0"/>
              <a:t>conditions</a:t>
            </a:r>
            <a:endParaRPr lang="en-US" sz="1600" b="1" dirty="0"/>
          </a:p>
        </p:txBody>
      </p:sp>
      <p:sp>
        <p:nvSpPr>
          <p:cNvPr id="3" name="Slide Number Placeholder 2"/>
          <p:cNvSpPr>
            <a:spLocks noGrp="1"/>
          </p:cNvSpPr>
          <p:nvPr>
            <p:ph type="sldNum" sz="quarter" idx="10"/>
          </p:nvPr>
        </p:nvSpPr>
        <p:spPr/>
        <p:txBody>
          <a:bodyPr/>
          <a:lstStyle/>
          <a:p>
            <a:pPr>
              <a:defRPr/>
            </a:pPr>
            <a:fld id="{8A8DE013-B6EB-44F5-815C-F32F2E8D15C1}" type="slidenum">
              <a:rPr lang="en-US" smtClean="0"/>
              <a:pPr>
                <a:defRPr/>
              </a:pPr>
              <a:t>9</a:t>
            </a:fld>
            <a:endParaRPr lang="en-US" dirty="0"/>
          </a:p>
        </p:txBody>
      </p:sp>
    </p:spTree>
    <p:extLst>
      <p:ext uri="{BB962C8B-B14F-4D97-AF65-F5344CB8AC3E}">
        <p14:creationId xmlns:p14="http://schemas.microsoft.com/office/powerpoint/2010/main" val="25171253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SLS_MCR_Template2">
  <a:themeElements>
    <a:clrScheme name="7709_Baylor_Univ_Sumr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709_Baylor_Univ_Sumrall">
      <a:majorFont>
        <a:latin typeface=""/>
        <a:ea typeface=""/>
        <a:cs typeface="ＭＳ Ｐゴシック"/>
      </a:majorFont>
      <a:minorFont>
        <a:latin typeface=""/>
        <a:ea typeface=""/>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7709_Baylor_Univ_Sumr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709_Baylor_Univ_Sumr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709_Baylor_Univ_Sumr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709_Baylor_Univ_Sumr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709_Baylor_Univ_Sumr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709_Baylor_Univ_Sumr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709_Baylor_Univ_Sumral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709_Baylor_Univ_Sumr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709_Baylor_Univ_Sumr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709_Baylor_Univ_Sumr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709_Baylor_Univ_Sumr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709_Baylor_Univ_Sumr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LS_MCR_Template2">
  <a:themeElements>
    <a:clrScheme name="7709_Baylor_Univ_Sumr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709_Baylor_Univ_Sumrall">
      <a:majorFont>
        <a:latin typeface=""/>
        <a:ea typeface=""/>
        <a:cs typeface="ＭＳ Ｐゴシック"/>
      </a:majorFont>
      <a:minorFont>
        <a:latin typeface=""/>
        <a:ea typeface=""/>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7709_Baylor_Univ_Sumr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709_Baylor_Univ_Sumr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709_Baylor_Univ_Sumr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709_Baylor_Univ_Sumr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709_Baylor_Univ_Sumr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709_Baylor_Univ_Sumr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709_Baylor_Univ_Sumral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709_Baylor_Univ_Sumr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709_Baylor_Univ_Sumr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709_Baylor_Univ_Sumr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709_Baylor_Univ_Sumr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709_Baylor_Univ_Sumr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S_MCR_Template2">
  <a:themeElements>
    <a:clrScheme name="7709_Baylor_Univ_Sumr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709_Baylor_Univ_Sumrall">
      <a:majorFont>
        <a:latin typeface=""/>
        <a:ea typeface=""/>
        <a:cs typeface="ＭＳ Ｐゴシック"/>
      </a:majorFont>
      <a:minorFont>
        <a:latin typeface=""/>
        <a:ea typeface=""/>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7709_Baylor_Univ_Sumr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709_Baylor_Univ_Sumr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709_Baylor_Univ_Sumr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709_Baylor_Univ_Sumr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709_Baylor_Univ_Sumr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709_Baylor_Univ_Sumr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709_Baylor_Univ_Sumral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709_Baylor_Univ_Sumr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709_Baylor_Univ_Sumr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709_Baylor_Univ_Sumr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709_Baylor_Univ_Sumr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709_Baylor_Univ_Sumr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2930</TotalTime>
  <Words>1537</Words>
  <Application>Microsoft Office PowerPoint</Application>
  <PresentationFormat>On-screen Show (4:3)</PresentationFormat>
  <Paragraphs>303</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3_SLS_MCR_Template2</vt:lpstr>
      <vt:lpstr>2_SLS_MCR_Template2</vt:lpstr>
      <vt:lpstr>1_SLS_MCR_Template2</vt:lpstr>
      <vt:lpstr>   NASA Space Launch System (SLS) Independent Verification and Validation (IV&amp;V) Analysis Processes within Enterprise Architecture (EA)    September 11, 2013</vt:lpstr>
      <vt:lpstr>Agenda</vt:lpstr>
      <vt:lpstr>SLS Vehicle Design Architecture</vt:lpstr>
      <vt:lpstr>SLS-Flight Computer Avionics Software (FCAS)</vt:lpstr>
      <vt:lpstr>Enterprise Architect (EA) - Overview</vt:lpstr>
      <vt:lpstr>Use of EA to Meet  IV&amp;V TF Goals</vt:lpstr>
      <vt:lpstr>Enterprise Architect (EA) – IV&amp;V</vt:lpstr>
      <vt:lpstr>Enterprise Architect (EA) – IV&amp;V</vt:lpstr>
      <vt:lpstr>IV&amp;V Performance </vt:lpstr>
      <vt:lpstr>EA Capabilities Map to TF Goals </vt:lpstr>
      <vt:lpstr>Summary </vt:lpstr>
      <vt:lpstr>BACKUP</vt:lpstr>
      <vt:lpstr>TF3 Elements and Methods</vt:lpstr>
      <vt:lpstr>TF5 Elements and Methods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Stage Preliminary Design Review</dc:title>
  <dc:creator>Hall, David K. (MSFC-XP30)</dc:creator>
  <cp:lastModifiedBy>Kubic, Guy P. (MSFC-QD01)[TASC]</cp:lastModifiedBy>
  <cp:revision>239</cp:revision>
  <cp:lastPrinted>2013-08-30T18:26:33Z</cp:lastPrinted>
  <dcterms:created xsi:type="dcterms:W3CDTF">2012-08-31T13:26:36Z</dcterms:created>
  <dcterms:modified xsi:type="dcterms:W3CDTF">2013-08-30T20:16:23Z</dcterms:modified>
</cp:coreProperties>
</file>